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sldIdLst>
    <p:sldId id="286" r:id="rId5"/>
    <p:sldId id="287" r:id="rId6"/>
    <p:sldId id="288" r:id="rId7"/>
    <p:sldId id="289" r:id="rId8"/>
    <p:sldId id="256" r:id="rId9"/>
    <p:sldId id="280" r:id="rId10"/>
    <p:sldId id="281" r:id="rId11"/>
    <p:sldId id="284" r:id="rId12"/>
    <p:sldId id="257" r:id="rId13"/>
    <p:sldId id="282" r:id="rId14"/>
    <p:sldId id="301" r:id="rId15"/>
    <p:sldId id="283" r:id="rId16"/>
    <p:sldId id="311" r:id="rId17"/>
    <p:sldId id="305" r:id="rId18"/>
    <p:sldId id="309" r:id="rId19"/>
    <p:sldId id="312" r:id="rId20"/>
    <p:sldId id="275" r:id="rId21"/>
    <p:sldId id="313" r:id="rId22"/>
    <p:sldId id="315" r:id="rId23"/>
    <p:sldId id="316" r:id="rId24"/>
    <p:sldId id="318" r:id="rId25"/>
    <p:sldId id="317" r:id="rId26"/>
    <p:sldId id="319" r:id="rId27"/>
    <p:sldId id="320" r:id="rId28"/>
    <p:sldId id="321" r:id="rId29"/>
    <p:sldId id="322" r:id="rId30"/>
    <p:sldId id="323" r:id="rId31"/>
    <p:sldId id="325" r:id="rId32"/>
    <p:sldId id="324" r:id="rId33"/>
    <p:sldId id="326" r:id="rId34"/>
    <p:sldId id="327" r:id="rId35"/>
    <p:sldId id="328" r:id="rId36"/>
    <p:sldId id="329" r:id="rId37"/>
    <p:sldId id="331" r:id="rId38"/>
    <p:sldId id="335" r:id="rId39"/>
    <p:sldId id="333" r:id="rId40"/>
    <p:sldId id="336" r:id="rId41"/>
    <p:sldId id="338" r:id="rId42"/>
    <p:sldId id="339" r:id="rId43"/>
    <p:sldId id="337" r:id="rId44"/>
    <p:sldId id="341" r:id="rId45"/>
    <p:sldId id="342" r:id="rId46"/>
    <p:sldId id="343" r:id="rId47"/>
    <p:sldId id="340" r:id="rId48"/>
    <p:sldId id="344" r:id="rId49"/>
    <p:sldId id="314" r:id="rId50"/>
    <p:sldId id="351" r:id="rId51"/>
    <p:sldId id="345" r:id="rId52"/>
    <p:sldId id="346" r:id="rId53"/>
    <p:sldId id="347" r:id="rId54"/>
    <p:sldId id="348" r:id="rId55"/>
    <p:sldId id="349" r:id="rId56"/>
    <p:sldId id="350" r:id="rId57"/>
    <p:sldId id="276" r:id="rId58"/>
    <p:sldId id="353" r:id="rId59"/>
    <p:sldId id="354" r:id="rId60"/>
    <p:sldId id="330" r:id="rId61"/>
    <p:sldId id="352" r:id="rId62"/>
    <p:sldId id="268" r:id="rId63"/>
    <p:sldId id="269" r:id="rId64"/>
    <p:sldId id="270" r:id="rId65"/>
    <p:sldId id="271" r:id="rId66"/>
    <p:sldId id="272"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37A"/>
    <a:srgbClr val="95D0E2"/>
    <a:srgbClr val="D8E6F2"/>
    <a:srgbClr val="F4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22A8C-C8BF-4ED0-B82C-2394CFD06243}" v="1" dt="2021-11-26T10:53:13.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EDUARDA EXPEDITA OLIVEIRA CANTO" userId="S::maria.canto@etec.sp.gov.br::aa1a2ad1-9a61-4fa5-a59b-f62d1d7405c4" providerId="AD" clId="Web-{07522A8C-C8BF-4ED0-B82C-2394CFD06243}"/>
    <pc:docChg chg="modSld">
      <pc:chgData name="MARIA EDUARDA EXPEDITA OLIVEIRA CANTO" userId="S::maria.canto@etec.sp.gov.br::aa1a2ad1-9a61-4fa5-a59b-f62d1d7405c4" providerId="AD" clId="Web-{07522A8C-C8BF-4ED0-B82C-2394CFD06243}" dt="2021-11-26T10:53:13.710" v="0"/>
      <pc:docMkLst>
        <pc:docMk/>
      </pc:docMkLst>
      <pc:sldChg chg="addSp">
        <pc:chgData name="MARIA EDUARDA EXPEDITA OLIVEIRA CANTO" userId="S::maria.canto@etec.sp.gov.br::aa1a2ad1-9a61-4fa5-a59b-f62d1d7405c4" providerId="AD" clId="Web-{07522A8C-C8BF-4ED0-B82C-2394CFD06243}" dt="2021-11-26T10:53:13.710" v="0"/>
        <pc:sldMkLst>
          <pc:docMk/>
          <pc:sldMk cId="3581710216" sldId="284"/>
        </pc:sldMkLst>
        <pc:spChg chg="add">
          <ac:chgData name="MARIA EDUARDA EXPEDITA OLIVEIRA CANTO" userId="S::maria.canto@etec.sp.gov.br::aa1a2ad1-9a61-4fa5-a59b-f62d1d7405c4" providerId="AD" clId="Web-{07522A8C-C8BF-4ED0-B82C-2394CFD06243}" dt="2021-11-26T10:53:13.710" v="0"/>
          <ac:spMkLst>
            <pc:docMk/>
            <pc:sldMk cId="3581710216" sldId="284"/>
            <ac:spMk id="4" creationId="{A9825C03-06DE-4BE1-8241-68B84AE799B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9EADF-2556-4FE6-9FBC-9F9BFDE92861}" type="datetimeFigureOut">
              <a:rPr lang="pt-BR" smtClean="0"/>
              <a:t>26/11/2021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13F46-7F56-44CA-A94C-235DB733827A}" type="slidenum">
              <a:rPr lang="pt-BR" smtClean="0"/>
              <a:t>‹#›</a:t>
            </a:fld>
            <a:endParaRPr lang="pt-BR"/>
          </a:p>
        </p:txBody>
      </p:sp>
    </p:spTree>
    <p:extLst>
      <p:ext uri="{BB962C8B-B14F-4D97-AF65-F5344CB8AC3E}">
        <p14:creationId xmlns:p14="http://schemas.microsoft.com/office/powerpoint/2010/main" val="3343391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7AD396B-234F-43E0-B641-4414FD3D2F49}" type="slidenum">
              <a:rPr lang="pt-PT" smtClean="0"/>
              <a:t>14</a:t>
            </a:fld>
            <a:endParaRPr lang="pt-PT"/>
          </a:p>
        </p:txBody>
      </p:sp>
    </p:spTree>
    <p:extLst>
      <p:ext uri="{BB962C8B-B14F-4D97-AF65-F5344CB8AC3E}">
        <p14:creationId xmlns:p14="http://schemas.microsoft.com/office/powerpoint/2010/main" val="298591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7AD396B-234F-43E0-B641-4414FD3D2F49}" type="slidenum">
              <a:rPr lang="pt-PT" smtClean="0"/>
              <a:t>15</a:t>
            </a:fld>
            <a:endParaRPr lang="pt-PT"/>
          </a:p>
        </p:txBody>
      </p:sp>
    </p:spTree>
    <p:extLst>
      <p:ext uri="{BB962C8B-B14F-4D97-AF65-F5344CB8AC3E}">
        <p14:creationId xmlns:p14="http://schemas.microsoft.com/office/powerpoint/2010/main" val="43251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7AD396B-234F-43E0-B641-4414FD3D2F49}" type="slidenum">
              <a:rPr lang="pt-PT" smtClean="0"/>
              <a:t>60</a:t>
            </a:fld>
            <a:endParaRPr lang="pt-PT"/>
          </a:p>
        </p:txBody>
      </p:sp>
    </p:spTree>
    <p:extLst>
      <p:ext uri="{BB962C8B-B14F-4D97-AF65-F5344CB8AC3E}">
        <p14:creationId xmlns:p14="http://schemas.microsoft.com/office/powerpoint/2010/main" val="283922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406725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2983590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194922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101294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228868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5FCEA9C0-E548-4D0A-9004-38C976B9BF75}" type="datetimeFigureOut">
              <a:rPr lang="pt-BR" smtClean="0"/>
              <a:t>26/11/2021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40276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5FCEA9C0-E548-4D0A-9004-38C976B9BF75}" type="datetimeFigureOut">
              <a:rPr lang="pt-BR" smtClean="0"/>
              <a:t>26/11/2021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11585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FCEA9C0-E548-4D0A-9004-38C976B9BF75}" type="datetimeFigureOut">
              <a:rPr lang="pt-BR" smtClean="0"/>
              <a:t>26/11/2021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6454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CEA9C0-E548-4D0A-9004-38C976B9BF75}" type="datetimeFigureOut">
              <a:rPr lang="pt-BR" smtClean="0"/>
              <a:t>26/11/2021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58615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5FCEA9C0-E548-4D0A-9004-38C976B9BF75}" type="datetimeFigureOut">
              <a:rPr lang="pt-BR" smtClean="0"/>
              <a:t>26/11/2021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372816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5FCEA9C0-E548-4D0A-9004-38C976B9BF75}" type="datetimeFigureOut">
              <a:rPr lang="pt-BR" smtClean="0"/>
              <a:t>26/11/2021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9EE8226-9E1D-4424-96EF-DA8F38D470E9}" type="slidenum">
              <a:rPr lang="pt-BR" smtClean="0"/>
              <a:t>‹#›</a:t>
            </a:fld>
            <a:endParaRPr lang="pt-BR"/>
          </a:p>
        </p:txBody>
      </p:sp>
    </p:spTree>
    <p:extLst>
      <p:ext uri="{BB962C8B-B14F-4D97-AF65-F5344CB8AC3E}">
        <p14:creationId xmlns:p14="http://schemas.microsoft.com/office/powerpoint/2010/main" val="3190793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EA9C0-E548-4D0A-9004-38C976B9BF75}" type="datetimeFigureOut">
              <a:rPr lang="pt-BR" smtClean="0"/>
              <a:t>26/11/2021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E8226-9E1D-4424-96EF-DA8F38D470E9}" type="slidenum">
              <a:rPr lang="pt-BR" smtClean="0"/>
              <a:t>‹#›</a:t>
            </a:fld>
            <a:endParaRPr lang="pt-BR"/>
          </a:p>
        </p:txBody>
      </p:sp>
    </p:spTree>
    <p:extLst>
      <p:ext uri="{BB962C8B-B14F-4D97-AF65-F5344CB8AC3E}">
        <p14:creationId xmlns:p14="http://schemas.microsoft.com/office/powerpoint/2010/main" val="1042418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ki/File:Kardinaal_III_Danneels_en_Kasper.JPG"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conqr.com/pt/p/9343508"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goconqr.com/pt/p/9343508"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dilsonsantosproena.medium.com/tordesilhas-o-tratado-mais-sem-no%C3%A7%C3%A3o-do-mundo-3472a0cddfc9"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nstagram.com/joelborgesxilo/"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hgp.pt/A%20Expans%C3%A3o%20Portuguesa.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Questão do Enem do último final de semana:</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176" y="1515762"/>
            <a:ext cx="9439648" cy="4305805"/>
          </a:xfrm>
        </p:spPr>
      </p:pic>
      <p:sp>
        <p:nvSpPr>
          <p:cNvPr id="5" name="CaixaDeTexto 4"/>
          <p:cNvSpPr txBox="1"/>
          <p:nvPr/>
        </p:nvSpPr>
        <p:spPr>
          <a:xfrm>
            <a:off x="2018270" y="5939481"/>
            <a:ext cx="7661189" cy="646331"/>
          </a:xfrm>
          <a:prstGeom prst="rect">
            <a:avLst/>
          </a:prstGeom>
          <a:noFill/>
        </p:spPr>
        <p:txBody>
          <a:bodyPr wrap="square" rtlCol="0">
            <a:spAutoFit/>
          </a:bodyPr>
          <a:lstStyle/>
          <a:p>
            <a:pPr algn="ctr"/>
            <a:r>
              <a:rPr lang="pt-BR"/>
              <a:t>EIGENHEER, E. M.. </a:t>
            </a:r>
            <a:r>
              <a:rPr lang="pt-BR" i="1"/>
              <a:t>Lixo: a limpeza urbana através dos tempos</a:t>
            </a:r>
            <a:r>
              <a:rPr lang="pt-BR"/>
              <a:t>. Porto Alegre: Gráfica </a:t>
            </a:r>
            <a:r>
              <a:rPr lang="pt-BR" err="1"/>
              <a:t>Palioti</a:t>
            </a:r>
            <a:r>
              <a:rPr lang="pt-BR"/>
              <a:t>, 2009. </a:t>
            </a:r>
          </a:p>
        </p:txBody>
      </p:sp>
    </p:spTree>
    <p:extLst>
      <p:ext uri="{BB962C8B-B14F-4D97-AF65-F5344CB8AC3E}">
        <p14:creationId xmlns:p14="http://schemas.microsoft.com/office/powerpoint/2010/main" val="423006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Império Português (até 1580)</a:t>
            </a:r>
          </a:p>
        </p:txBody>
      </p:sp>
      <p:sp>
        <p:nvSpPr>
          <p:cNvPr id="3" name="Espaço Reservado para Conteúdo 2"/>
          <p:cNvSpPr>
            <a:spLocks noGrp="1"/>
          </p:cNvSpPr>
          <p:nvPr>
            <p:ph idx="1"/>
          </p:nvPr>
        </p:nvSpPr>
        <p:spPr/>
        <p:txBody>
          <a:bodyPr/>
          <a:lstStyle/>
          <a:p>
            <a:r>
              <a:rPr lang="pt-BR"/>
              <a:t>Pioneiro nas Grandes Navegações, Portugal instaurou domínios em diversas regiões do mundo</a:t>
            </a:r>
          </a:p>
          <a:p>
            <a:r>
              <a:rPr lang="pt-BR"/>
              <a:t>Os lusitanos inundaram a Europa com uma quantidade especiarias nunca vistas antes</a:t>
            </a:r>
          </a:p>
        </p:txBody>
      </p:sp>
    </p:spTree>
    <p:extLst>
      <p:ext uri="{BB962C8B-B14F-4D97-AF65-F5344CB8AC3E}">
        <p14:creationId xmlns:p14="http://schemas.microsoft.com/office/powerpoint/2010/main" val="122526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026" y="2949146"/>
            <a:ext cx="7058995" cy="3974757"/>
          </a:xfrm>
          <a:prstGeom prst="rect">
            <a:avLst/>
          </a:prstGeom>
        </p:spPr>
      </p:pic>
      <p:sp>
        <p:nvSpPr>
          <p:cNvPr id="2" name="Título 1"/>
          <p:cNvSpPr>
            <a:spLocks noGrp="1"/>
          </p:cNvSpPr>
          <p:nvPr>
            <p:ph type="title"/>
          </p:nvPr>
        </p:nvSpPr>
        <p:spPr/>
        <p:txBody>
          <a:bodyPr/>
          <a:lstStyle/>
          <a:p>
            <a:pPr algn="ctr"/>
            <a:r>
              <a:rPr lang="pt-BR"/>
              <a:t>Império Português (até 1580)</a:t>
            </a:r>
          </a:p>
        </p:txBody>
      </p:sp>
      <p:sp>
        <p:nvSpPr>
          <p:cNvPr id="3" name="Espaço Reservado para Conteúdo 2"/>
          <p:cNvSpPr>
            <a:spLocks noGrp="1"/>
          </p:cNvSpPr>
          <p:nvPr>
            <p:ph idx="1"/>
          </p:nvPr>
        </p:nvSpPr>
        <p:spPr/>
        <p:txBody>
          <a:bodyPr/>
          <a:lstStyle/>
          <a:p>
            <a:r>
              <a:rPr lang="pt-BR"/>
              <a:t>Pioneiro nas Grandes Navegações, Portugal instaurou domínios em diversas regiões do mundo</a:t>
            </a:r>
          </a:p>
          <a:p>
            <a:r>
              <a:rPr lang="pt-BR"/>
              <a:t>Os lusitanos inundaram a Europa com uma quantidade especiarias nunca vistas antes</a:t>
            </a:r>
          </a:p>
        </p:txBody>
      </p:sp>
    </p:spTree>
    <p:extLst>
      <p:ext uri="{BB962C8B-B14F-4D97-AF65-F5344CB8AC3E}">
        <p14:creationId xmlns:p14="http://schemas.microsoft.com/office/powerpoint/2010/main" val="107353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Império Português (até 1580)</a:t>
            </a:r>
          </a:p>
        </p:txBody>
      </p:sp>
      <p:sp>
        <p:nvSpPr>
          <p:cNvPr id="3" name="Espaço Reservado para Conteúdo 2"/>
          <p:cNvSpPr>
            <a:spLocks noGrp="1"/>
          </p:cNvSpPr>
          <p:nvPr>
            <p:ph idx="1"/>
          </p:nvPr>
        </p:nvSpPr>
        <p:spPr/>
        <p:txBody>
          <a:bodyPr/>
          <a:lstStyle/>
          <a:p>
            <a:r>
              <a:rPr lang="pt-BR"/>
              <a:t>Pioneiro nas Grandes Navegações, Portugal instaurou domínios em diversas regiões do mundo</a:t>
            </a:r>
          </a:p>
          <a:p>
            <a:r>
              <a:rPr lang="pt-BR"/>
              <a:t>Os lusitanos inundaram a Europa com uma quantidade especiarias nunca vistas antes</a:t>
            </a:r>
          </a:p>
          <a:p>
            <a:r>
              <a:rPr lang="pt-BR"/>
              <a:t>Grande apoio da Igreja Católica</a:t>
            </a:r>
          </a:p>
        </p:txBody>
      </p:sp>
    </p:spTree>
    <p:extLst>
      <p:ext uri="{BB962C8B-B14F-4D97-AF65-F5344CB8AC3E}">
        <p14:creationId xmlns:p14="http://schemas.microsoft.com/office/powerpoint/2010/main" val="278253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r="-650"/>
          <a:stretch/>
        </p:blipFill>
        <p:spPr>
          <a:xfrm>
            <a:off x="5007186" y="2978687"/>
            <a:ext cx="5388966" cy="2802712"/>
          </a:xfrm>
          <a:prstGeom prst="rect">
            <a:avLst/>
          </a:prstGeom>
        </p:spPr>
      </p:pic>
      <p:sp>
        <p:nvSpPr>
          <p:cNvPr id="5" name="CaixaDeTexto 4"/>
          <p:cNvSpPr txBox="1"/>
          <p:nvPr/>
        </p:nvSpPr>
        <p:spPr>
          <a:xfrm>
            <a:off x="543697" y="3986702"/>
            <a:ext cx="4221755" cy="369332"/>
          </a:xfrm>
          <a:prstGeom prst="rect">
            <a:avLst/>
          </a:prstGeom>
          <a:solidFill>
            <a:schemeClr val="bg1">
              <a:alpha val="57000"/>
            </a:schemeClr>
          </a:solidFill>
        </p:spPr>
        <p:txBody>
          <a:bodyPr wrap="square" rtlCol="0">
            <a:spAutoFit/>
          </a:bodyPr>
          <a:lstStyle/>
          <a:p>
            <a:r>
              <a:rPr lang="pt-PT" b="1"/>
              <a:t>Mosteiro de S. Bento, </a:t>
            </a:r>
            <a:r>
              <a:rPr lang="pt-PT"/>
              <a:t>Olinda, Brasil</a:t>
            </a:r>
          </a:p>
        </p:txBody>
      </p:sp>
      <p:pic>
        <p:nvPicPr>
          <p:cNvPr id="6" name="Picture 2" descr="https://i.ytimg.com/vi/_If_P3_dVPM/maxresdefaul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582"/>
          <a:stretch/>
        </p:blipFill>
        <p:spPr bwMode="auto">
          <a:xfrm>
            <a:off x="68903" y="510746"/>
            <a:ext cx="4739574" cy="3356919"/>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cxnSp>
        <p:nvCxnSpPr>
          <p:cNvPr id="7" name="Conexão reta 9"/>
          <p:cNvCxnSpPr/>
          <p:nvPr/>
        </p:nvCxnSpPr>
        <p:spPr>
          <a:xfrm>
            <a:off x="4808476" y="3463047"/>
            <a:ext cx="1781795" cy="12819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360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rotWithShape="1">
          <a:blip r:embed="rId3">
            <a:extLst>
              <a:ext uri="{28A0092B-C50C-407E-A947-70E740481C1C}">
                <a14:useLocalDpi xmlns:a14="http://schemas.microsoft.com/office/drawing/2010/main" val="0"/>
              </a:ext>
            </a:extLst>
          </a:blip>
          <a:srcRect r="-650"/>
          <a:stretch/>
        </p:blipFill>
        <p:spPr>
          <a:xfrm>
            <a:off x="5007186" y="2978687"/>
            <a:ext cx="5388966" cy="2802712"/>
          </a:xfrm>
          <a:prstGeom prst="rect">
            <a:avLst/>
          </a:prstGeom>
        </p:spPr>
      </p:pic>
      <p:pic>
        <p:nvPicPr>
          <p:cNvPr id="3074" name="Picture 2" descr="http://2.bp.blogspot.com/_QPrdOG5fZEE/SYN7a8KNZXI/AAAAAAAAARE/JRnYLNy_DFQ/s400/Angola,+Luanda,+Convento+do+Carmo+copy.jpg"/>
          <p:cNvPicPr>
            <a:picLocks noChangeAspect="1" noChangeArrowheads="1"/>
          </p:cNvPicPr>
          <p:nvPr/>
        </p:nvPicPr>
        <p:blipFill rotWithShape="1">
          <a:blip r:embed="rId4">
            <a:extLst>
              <a:ext uri="{28A0092B-C50C-407E-A947-70E740481C1C}">
                <a14:useLocalDpi xmlns:a14="http://schemas.microsoft.com/office/drawing/2010/main" val="0"/>
              </a:ext>
            </a:extLst>
          </a:blip>
          <a:srcRect r="3663"/>
          <a:stretch/>
        </p:blipFill>
        <p:spPr bwMode="auto">
          <a:xfrm>
            <a:off x="197508" y="650790"/>
            <a:ext cx="4585259" cy="3105666"/>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sp>
        <p:nvSpPr>
          <p:cNvPr id="14" name="CaixaDeTexto 13"/>
          <p:cNvSpPr txBox="1"/>
          <p:nvPr/>
        </p:nvSpPr>
        <p:spPr>
          <a:xfrm>
            <a:off x="477795" y="3790241"/>
            <a:ext cx="4287657" cy="369332"/>
          </a:xfrm>
          <a:prstGeom prst="rect">
            <a:avLst/>
          </a:prstGeom>
          <a:solidFill>
            <a:schemeClr val="bg1">
              <a:alpha val="57000"/>
            </a:schemeClr>
          </a:solidFill>
        </p:spPr>
        <p:txBody>
          <a:bodyPr wrap="square" rtlCol="0">
            <a:spAutoFit/>
          </a:bodyPr>
          <a:lstStyle/>
          <a:p>
            <a:r>
              <a:rPr lang="pt-PT" b="1"/>
              <a:t>Convento do Carmo</a:t>
            </a:r>
            <a:r>
              <a:rPr lang="pt-PT"/>
              <a:t>, Luanda, Angola</a:t>
            </a:r>
          </a:p>
        </p:txBody>
      </p:sp>
      <p:cxnSp>
        <p:nvCxnSpPr>
          <p:cNvPr id="10" name="Conexão reta 9"/>
          <p:cNvCxnSpPr/>
          <p:nvPr/>
        </p:nvCxnSpPr>
        <p:spPr>
          <a:xfrm>
            <a:off x="4782767" y="3278222"/>
            <a:ext cx="2894898" cy="16891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018401"/>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rotWithShape="1">
          <a:blip r:embed="rId3">
            <a:extLst>
              <a:ext uri="{28A0092B-C50C-407E-A947-70E740481C1C}">
                <a14:useLocalDpi xmlns:a14="http://schemas.microsoft.com/office/drawing/2010/main" val="0"/>
              </a:ext>
            </a:extLst>
          </a:blip>
          <a:srcRect r="-650"/>
          <a:stretch/>
        </p:blipFill>
        <p:spPr>
          <a:xfrm>
            <a:off x="5007186" y="2978687"/>
            <a:ext cx="5388966" cy="2802712"/>
          </a:xfrm>
          <a:prstGeom prst="rect">
            <a:avLst/>
          </a:prstGeom>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4104" y="543697"/>
            <a:ext cx="4702049" cy="3138618"/>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sp>
        <p:nvSpPr>
          <p:cNvPr id="9" name="CaixaDeTexto 8"/>
          <p:cNvSpPr txBox="1"/>
          <p:nvPr/>
        </p:nvSpPr>
        <p:spPr>
          <a:xfrm>
            <a:off x="543697" y="3765529"/>
            <a:ext cx="4057135" cy="369332"/>
          </a:xfrm>
          <a:prstGeom prst="rect">
            <a:avLst/>
          </a:prstGeom>
          <a:solidFill>
            <a:schemeClr val="bg1">
              <a:alpha val="57000"/>
            </a:schemeClr>
          </a:solidFill>
        </p:spPr>
        <p:txBody>
          <a:bodyPr wrap="square" rtlCol="0">
            <a:spAutoFit/>
          </a:bodyPr>
          <a:lstStyle/>
          <a:p>
            <a:r>
              <a:rPr lang="pt-PT" b="1"/>
              <a:t>Igreja de S. Paulo, </a:t>
            </a:r>
            <a:r>
              <a:rPr lang="pt-PT"/>
              <a:t>Macau, China</a:t>
            </a:r>
          </a:p>
        </p:txBody>
      </p:sp>
      <p:cxnSp>
        <p:nvCxnSpPr>
          <p:cNvPr id="10" name="Conexão reta 9"/>
          <p:cNvCxnSpPr/>
          <p:nvPr/>
        </p:nvCxnSpPr>
        <p:spPr>
          <a:xfrm>
            <a:off x="4926153" y="3258767"/>
            <a:ext cx="4642097" cy="74482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61978"/>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9286" y="4502253"/>
            <a:ext cx="3072714" cy="2355747"/>
          </a:xfrm>
          <a:prstGeom prst="rect">
            <a:avLst/>
          </a:prstGeom>
        </p:spPr>
      </p:pic>
      <p:sp>
        <p:nvSpPr>
          <p:cNvPr id="2" name="Título 1"/>
          <p:cNvSpPr>
            <a:spLocks noGrp="1"/>
          </p:cNvSpPr>
          <p:nvPr>
            <p:ph type="title"/>
          </p:nvPr>
        </p:nvSpPr>
        <p:spPr/>
        <p:txBody>
          <a:bodyPr/>
          <a:lstStyle/>
          <a:p>
            <a:pPr algn="ctr"/>
            <a:r>
              <a:rPr lang="pt-BR"/>
              <a:t>Império Português (até 1580)</a:t>
            </a:r>
          </a:p>
        </p:txBody>
      </p:sp>
      <p:sp>
        <p:nvSpPr>
          <p:cNvPr id="3" name="Espaço Reservado para Conteúdo 2"/>
          <p:cNvSpPr>
            <a:spLocks noGrp="1"/>
          </p:cNvSpPr>
          <p:nvPr>
            <p:ph idx="1"/>
          </p:nvPr>
        </p:nvSpPr>
        <p:spPr/>
        <p:txBody>
          <a:bodyPr/>
          <a:lstStyle/>
          <a:p>
            <a:r>
              <a:rPr lang="pt-BR"/>
              <a:t>Pioneiro nas Grandes Navegações, Portugal instaurou domínios em diversas regiões do mundo</a:t>
            </a:r>
          </a:p>
          <a:p>
            <a:r>
              <a:rPr lang="pt-BR"/>
              <a:t>Os lusitanos inundaram a Europa com uma quantidade especiarias nunca vistas antes</a:t>
            </a:r>
          </a:p>
          <a:p>
            <a:r>
              <a:rPr lang="pt-BR"/>
              <a:t>Grande apoio da Igreja Católica</a:t>
            </a:r>
          </a:p>
          <a:p>
            <a:r>
              <a:rPr lang="pt-BR"/>
              <a:t>Ao contrário de outros países da Europa, Portugal não tinha conflitos internos</a:t>
            </a:r>
          </a:p>
          <a:p>
            <a:r>
              <a:rPr lang="pt-BR" b="1" u="sng"/>
              <a:t>Portugal, no século XVI, era uma potência</a:t>
            </a:r>
          </a:p>
        </p:txBody>
      </p:sp>
    </p:spTree>
    <p:extLst>
      <p:ext uri="{BB962C8B-B14F-4D97-AF65-F5344CB8AC3E}">
        <p14:creationId xmlns:p14="http://schemas.microsoft.com/office/powerpoint/2010/main" val="160105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7829" y="1690688"/>
            <a:ext cx="4376341" cy="5152203"/>
          </a:xfrm>
        </p:spPr>
      </p:pic>
      <p:sp>
        <p:nvSpPr>
          <p:cNvPr id="5" name="CaixaDeTexto 4"/>
          <p:cNvSpPr txBox="1"/>
          <p:nvPr/>
        </p:nvSpPr>
        <p:spPr>
          <a:xfrm>
            <a:off x="8281086" y="6194854"/>
            <a:ext cx="3072713" cy="584775"/>
          </a:xfrm>
          <a:prstGeom prst="rect">
            <a:avLst/>
          </a:prstGeom>
          <a:noFill/>
        </p:spPr>
        <p:txBody>
          <a:bodyPr wrap="square" rtlCol="0">
            <a:spAutoFit/>
          </a:bodyPr>
          <a:lstStyle/>
          <a:p>
            <a:r>
              <a:rPr lang="pt-BR" sz="1600" i="1"/>
              <a:t>Retrato do Rei D. Sebastião</a:t>
            </a:r>
            <a:r>
              <a:rPr lang="pt-BR" sz="1600"/>
              <a:t>, por Cristóvão de Morais (1571-74)</a:t>
            </a:r>
          </a:p>
        </p:txBody>
      </p:sp>
    </p:spTree>
    <p:extLst>
      <p:ext uri="{BB962C8B-B14F-4D97-AF65-F5344CB8AC3E}">
        <p14:creationId xmlns:p14="http://schemas.microsoft.com/office/powerpoint/2010/main" val="713335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a:t>
            </a:r>
            <a:r>
              <a:rPr lang="pt-BR" b="1">
                <a:solidFill>
                  <a:srgbClr val="FF0000"/>
                </a:solidFill>
                <a:effectLst>
                  <a:outerShdw blurRad="38100" dist="38100" dir="2700000" algn="tl">
                    <a:srgbClr val="000000">
                      <a:alpha val="43137"/>
                    </a:srgbClr>
                  </a:outerShdw>
                </a:effectLst>
              </a:rPr>
              <a:t>viveu de 1554</a:t>
            </a:r>
            <a:r>
              <a:rPr lang="pt-BR"/>
              <a:t>-78, </a:t>
            </a:r>
            <a:r>
              <a:rPr lang="pt-BR" b="1">
                <a:solidFill>
                  <a:srgbClr val="FF0000"/>
                </a:solidFill>
                <a:effectLst>
                  <a:outerShdw blurRad="38100" dist="38100" dir="2700000" algn="tl">
                    <a:srgbClr val="000000">
                      <a:alpha val="43137"/>
                    </a:srgbClr>
                  </a:outerShdw>
                </a:effectLst>
              </a:rPr>
              <a:t>governou de 1557</a:t>
            </a:r>
            <a:r>
              <a:rPr lang="pt-BR"/>
              <a:t>-78)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7829" y="1690688"/>
            <a:ext cx="4376341" cy="5152203"/>
          </a:xfrm>
        </p:spPr>
      </p:pic>
      <p:sp>
        <p:nvSpPr>
          <p:cNvPr id="5" name="CaixaDeTexto 4"/>
          <p:cNvSpPr txBox="1"/>
          <p:nvPr/>
        </p:nvSpPr>
        <p:spPr>
          <a:xfrm>
            <a:off x="8281086" y="6194854"/>
            <a:ext cx="3072713" cy="584775"/>
          </a:xfrm>
          <a:prstGeom prst="rect">
            <a:avLst/>
          </a:prstGeom>
          <a:noFill/>
        </p:spPr>
        <p:txBody>
          <a:bodyPr wrap="square" rtlCol="0">
            <a:spAutoFit/>
          </a:bodyPr>
          <a:lstStyle/>
          <a:p>
            <a:r>
              <a:rPr lang="pt-BR" sz="1600" i="1"/>
              <a:t>Retrato do Rei D. Sebastião</a:t>
            </a:r>
            <a:r>
              <a:rPr lang="pt-BR" sz="1600"/>
              <a:t>, por Cristóvão de Morais (1571-74)</a:t>
            </a:r>
          </a:p>
        </p:txBody>
      </p:sp>
    </p:spTree>
    <p:extLst>
      <p:ext uri="{BB962C8B-B14F-4D97-AF65-F5344CB8AC3E}">
        <p14:creationId xmlns:p14="http://schemas.microsoft.com/office/powerpoint/2010/main" val="105630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5797"/>
            <a:ext cx="4376341" cy="5152203"/>
          </a:xfrm>
        </p:spPr>
      </p:pic>
      <p:sp>
        <p:nvSpPr>
          <p:cNvPr id="6" name="CaixaDeTexto 5"/>
          <p:cNvSpPr txBox="1"/>
          <p:nvPr/>
        </p:nvSpPr>
        <p:spPr>
          <a:xfrm>
            <a:off x="4376341" y="1705798"/>
            <a:ext cx="7634427" cy="954107"/>
          </a:xfrm>
          <a:prstGeom prst="rect">
            <a:avLst/>
          </a:prstGeom>
          <a:noFill/>
        </p:spPr>
        <p:txBody>
          <a:bodyPr wrap="square" rtlCol="0">
            <a:spAutoFit/>
          </a:bodyPr>
          <a:lstStyle/>
          <a:p>
            <a:pPr marL="285750" indent="-285750" algn="just">
              <a:buFontTx/>
              <a:buChar char="-"/>
            </a:pPr>
            <a:r>
              <a:rPr lang="pt-BR" sz="2800"/>
              <a:t>Criado por religiosos (teve, entre seus regentes, seu tio-avô, o </a:t>
            </a:r>
            <a:r>
              <a:rPr lang="pt-BR" sz="2800" b="1" u="sng">
                <a:solidFill>
                  <a:srgbClr val="FF0000"/>
                </a:solidFill>
                <a:effectLst>
                  <a:outerShdw blurRad="38100" dist="38100" dir="2700000" algn="tl">
                    <a:srgbClr val="000000">
                      <a:alpha val="43137"/>
                    </a:srgbClr>
                  </a:outerShdw>
                </a:effectLst>
              </a:rPr>
              <a:t>cardeal dom Henrique</a:t>
            </a:r>
            <a:r>
              <a:rPr lang="pt-BR" sz="2800"/>
              <a:t>)</a:t>
            </a:r>
          </a:p>
        </p:txBody>
      </p:sp>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541" y="2659905"/>
            <a:ext cx="3492475" cy="4182985"/>
          </a:xfrm>
          <a:prstGeom prst="rect">
            <a:avLst/>
          </a:prstGeom>
        </p:spPr>
      </p:pic>
      <p:sp>
        <p:nvSpPr>
          <p:cNvPr id="9" name="CaixaDeTexto 8"/>
          <p:cNvSpPr txBox="1"/>
          <p:nvPr/>
        </p:nvSpPr>
        <p:spPr>
          <a:xfrm>
            <a:off x="10149016" y="5688449"/>
            <a:ext cx="2042984" cy="1169551"/>
          </a:xfrm>
          <a:prstGeom prst="rect">
            <a:avLst/>
          </a:prstGeom>
          <a:noFill/>
        </p:spPr>
        <p:txBody>
          <a:bodyPr wrap="square" rtlCol="0">
            <a:spAutoFit/>
          </a:bodyPr>
          <a:lstStyle/>
          <a:p>
            <a:r>
              <a:rPr lang="pt-BR" sz="1400"/>
              <a:t>Detalhe de um retrato de Dom Henrique na Universidade de Évora (c. 1591, anônimo), fundada por ele em 1559</a:t>
            </a:r>
          </a:p>
        </p:txBody>
      </p:sp>
    </p:spTree>
    <p:extLst>
      <p:ext uri="{BB962C8B-B14F-4D97-AF65-F5344CB8AC3E}">
        <p14:creationId xmlns:p14="http://schemas.microsoft.com/office/powerpoint/2010/main" val="394315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700215"/>
            <a:ext cx="10515600" cy="5476747"/>
          </a:xfrm>
        </p:spPr>
        <p:txBody>
          <a:bodyPr>
            <a:normAutofit fontScale="92500" lnSpcReduction="10000"/>
          </a:bodyPr>
          <a:lstStyle/>
          <a:p>
            <a:pPr marL="0" indent="0" algn="just">
              <a:buNone/>
            </a:pPr>
            <a:r>
              <a:rPr lang="pt-BR"/>
              <a:t>“A repugnante tarefa de carregar lixo e os dejetos da casa para as praças e praias era geralmente destinada ao único escravo da família ou ao de menor status ou valor. Todas as noites, depois das dez horas, os escravos conhecidos popularmente como ‘tigres’ levavam tubos ou barris de excremento e lixo sobre a cabeça pelas ruas do Rio. (KARASCH. M. C. </a:t>
            </a:r>
            <a:r>
              <a:rPr lang="pt-BR" i="1"/>
              <a:t>A vida dos escravos no Rio de Janeiro, 1808-1950</a:t>
            </a:r>
            <a:r>
              <a:rPr lang="pt-BR"/>
              <a:t>. Rio de Janeiro: Cia das Letras, 2000.)</a:t>
            </a:r>
          </a:p>
          <a:p>
            <a:pPr marL="0" indent="0" algn="just">
              <a:buNone/>
            </a:pPr>
            <a:r>
              <a:rPr lang="pt-BR"/>
              <a:t>	A ação representada na imagem e descrita no texto evidencia uma prática do cotidiano nas cidades no Brasil nos séculos XVIII e XIX caracterizada pela </a:t>
            </a:r>
          </a:p>
          <a:p>
            <a:pPr marL="0" indent="0" algn="just">
              <a:buNone/>
            </a:pPr>
            <a:r>
              <a:rPr lang="pt-BR"/>
              <a:t>a) valorização do trabalho braçal. </a:t>
            </a:r>
          </a:p>
          <a:p>
            <a:pPr marL="0" indent="0" algn="just">
              <a:buNone/>
            </a:pPr>
            <a:r>
              <a:rPr lang="pt-BR"/>
              <a:t>b) reiteração das hierarquias sociais. </a:t>
            </a:r>
          </a:p>
          <a:p>
            <a:pPr marL="0" indent="0" algn="just">
              <a:buNone/>
            </a:pPr>
            <a:r>
              <a:rPr lang="pt-BR"/>
              <a:t>c) sacralização das atividades laborais. </a:t>
            </a:r>
          </a:p>
          <a:p>
            <a:pPr marL="0" indent="0" algn="just">
              <a:buNone/>
            </a:pPr>
            <a:r>
              <a:rPr lang="pt-BR"/>
              <a:t>d) superação das exclusões econômicas. </a:t>
            </a:r>
          </a:p>
          <a:p>
            <a:pPr marL="0" indent="0" algn="just">
              <a:buNone/>
            </a:pPr>
            <a:r>
              <a:rPr lang="pt-BR"/>
              <a:t>e) ressignificação das heranças religiosas.</a:t>
            </a:r>
          </a:p>
        </p:txBody>
      </p:sp>
    </p:spTree>
    <p:extLst>
      <p:ext uri="{BB962C8B-B14F-4D97-AF65-F5344CB8AC3E}">
        <p14:creationId xmlns:p14="http://schemas.microsoft.com/office/powerpoint/2010/main" val="3935674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sp>
        <p:nvSpPr>
          <p:cNvPr id="6" name="CaixaDeTexto 5"/>
          <p:cNvSpPr txBox="1"/>
          <p:nvPr/>
        </p:nvSpPr>
        <p:spPr>
          <a:xfrm>
            <a:off x="4376341" y="1705798"/>
            <a:ext cx="7634427" cy="3108543"/>
          </a:xfrm>
          <a:prstGeom prst="rect">
            <a:avLst/>
          </a:prstGeom>
          <a:noFill/>
        </p:spPr>
        <p:txBody>
          <a:bodyPr wrap="square" rtlCol="0">
            <a:spAutoFit/>
          </a:bodyPr>
          <a:lstStyle/>
          <a:p>
            <a:pPr marL="285750" indent="-285750" algn="just">
              <a:buFontTx/>
              <a:buChar char="-"/>
            </a:pPr>
            <a:r>
              <a:rPr lang="pt-BR" sz="2800"/>
              <a:t>Criado por religiosos (teve, entre seus regentes, seu tio-avô, o cardeal dom Henrique)</a:t>
            </a:r>
          </a:p>
          <a:p>
            <a:pPr marL="285750" indent="-285750" algn="just">
              <a:buFontTx/>
              <a:buChar char="-"/>
            </a:pPr>
            <a:r>
              <a:rPr lang="pt-BR" sz="2800"/>
              <a:t>Extremamente religioso, decide empreender uma cruzada</a:t>
            </a:r>
          </a:p>
          <a:p>
            <a:pPr marL="285750" indent="-285750" algn="just">
              <a:buFontTx/>
              <a:buChar char="-"/>
            </a:pPr>
            <a:r>
              <a:rPr lang="pt-BR" sz="2800"/>
              <a:t>Sebastião, acompanhado de um grande exército e de boa parte da nobreza lusitana, vai para  </a:t>
            </a:r>
            <a:r>
              <a:rPr lang="pt-BR" sz="2800" b="1" u="sng">
                <a:solidFill>
                  <a:srgbClr val="FF0000"/>
                </a:solidFill>
                <a:effectLst>
                  <a:outerShdw blurRad="38100" dist="38100" dir="2700000" algn="tl">
                    <a:srgbClr val="000000">
                      <a:alpha val="43137"/>
                    </a:srgbClr>
                  </a:outerShdw>
                </a:effectLst>
              </a:rPr>
              <a:t>Alcácer-Quibir</a:t>
            </a:r>
            <a:r>
              <a:rPr lang="pt-BR" sz="2800"/>
              <a:t> lutar contra os muçulmanos</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5" y="1823088"/>
            <a:ext cx="4359176" cy="3342035"/>
          </a:xfrm>
          <a:prstGeom prst="rect">
            <a:avLst/>
          </a:prstGeom>
        </p:spPr>
      </p:pic>
      <p:sp>
        <p:nvSpPr>
          <p:cNvPr id="7" name="Seta para baixo 6"/>
          <p:cNvSpPr/>
          <p:nvPr/>
        </p:nvSpPr>
        <p:spPr>
          <a:xfrm rot="5400000">
            <a:off x="2063580" y="3192161"/>
            <a:ext cx="1153297" cy="3731742"/>
          </a:xfrm>
          <a:prstGeom prst="downArrow">
            <a:avLst/>
          </a:prstGeom>
          <a:solidFill>
            <a:srgbClr val="FF0000">
              <a:alpha val="3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1733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5797"/>
            <a:ext cx="4376341" cy="5152203"/>
          </a:xfrm>
        </p:spPr>
      </p:pic>
      <p:sp>
        <p:nvSpPr>
          <p:cNvPr id="6" name="CaixaDeTexto 5"/>
          <p:cNvSpPr txBox="1"/>
          <p:nvPr/>
        </p:nvSpPr>
        <p:spPr>
          <a:xfrm>
            <a:off x="4376341" y="1705798"/>
            <a:ext cx="7634427" cy="3970318"/>
          </a:xfrm>
          <a:prstGeom prst="rect">
            <a:avLst/>
          </a:prstGeom>
          <a:noFill/>
        </p:spPr>
        <p:txBody>
          <a:bodyPr wrap="square" rtlCol="0">
            <a:spAutoFit/>
          </a:bodyPr>
          <a:lstStyle/>
          <a:p>
            <a:pPr marL="285750" indent="-285750" algn="just">
              <a:buFontTx/>
              <a:buChar char="-"/>
            </a:pPr>
            <a:r>
              <a:rPr lang="pt-BR" sz="2800"/>
              <a:t>Criado por religiosos (teve, entre seus regentes, seu tio-avô, o cardeal dom Henrique)</a:t>
            </a:r>
          </a:p>
          <a:p>
            <a:pPr marL="285750" indent="-285750" algn="just">
              <a:buFontTx/>
              <a:buChar char="-"/>
            </a:pPr>
            <a:r>
              <a:rPr lang="pt-BR" sz="2800"/>
              <a:t>Extremamente religioso, decide empreender uma cruzada</a:t>
            </a:r>
          </a:p>
          <a:p>
            <a:pPr marL="285750" indent="-285750" algn="just">
              <a:buFontTx/>
              <a:buChar char="-"/>
            </a:pPr>
            <a:r>
              <a:rPr lang="pt-BR" sz="2800"/>
              <a:t>Sebastião, acompanhado de um grande exército e de boa parte da nobreza lusitana, vai para  Alcácer-Quibir lutar contra os muçulmanos</a:t>
            </a:r>
          </a:p>
          <a:p>
            <a:pPr marL="285750" indent="-285750" algn="just">
              <a:buFontTx/>
              <a:buChar char="-"/>
            </a:pPr>
            <a:r>
              <a:rPr lang="pt-BR" sz="2800" b="1" u="sng"/>
              <a:t>Batalha de Alcácer-Quibir</a:t>
            </a:r>
            <a:r>
              <a:rPr lang="pt-BR" sz="2800"/>
              <a:t> ou Batalha dos Três Reis (4 de agosto de</a:t>
            </a:r>
          </a:p>
        </p:txBody>
      </p:sp>
    </p:spTree>
    <p:extLst>
      <p:ext uri="{BB962C8B-B14F-4D97-AF65-F5344CB8AC3E}">
        <p14:creationId xmlns:p14="http://schemas.microsoft.com/office/powerpoint/2010/main" val="3079260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5797"/>
            <a:ext cx="4376341" cy="5152203"/>
          </a:xfrm>
        </p:spPr>
      </p:pic>
      <p:sp>
        <p:nvSpPr>
          <p:cNvPr id="6" name="CaixaDeTexto 5"/>
          <p:cNvSpPr txBox="1"/>
          <p:nvPr/>
        </p:nvSpPr>
        <p:spPr>
          <a:xfrm>
            <a:off x="4376341" y="1705798"/>
            <a:ext cx="7634427" cy="3970318"/>
          </a:xfrm>
          <a:prstGeom prst="rect">
            <a:avLst/>
          </a:prstGeom>
          <a:noFill/>
        </p:spPr>
        <p:txBody>
          <a:bodyPr wrap="square" rtlCol="0">
            <a:spAutoFit/>
          </a:bodyPr>
          <a:lstStyle/>
          <a:p>
            <a:pPr marL="285750" indent="-285750" algn="just">
              <a:buFontTx/>
              <a:buChar char="-"/>
            </a:pPr>
            <a:r>
              <a:rPr lang="pt-BR" sz="2800"/>
              <a:t>Criado por religiosos (teve, entre seus regentes, seu tio-avô, o cardeal dom Henrique)</a:t>
            </a:r>
          </a:p>
          <a:p>
            <a:pPr marL="285750" indent="-285750" algn="just">
              <a:buFontTx/>
              <a:buChar char="-"/>
            </a:pPr>
            <a:r>
              <a:rPr lang="pt-BR" sz="2800"/>
              <a:t>Extremamente religioso, decide empreender uma cruzada</a:t>
            </a:r>
          </a:p>
          <a:p>
            <a:pPr marL="285750" indent="-285750" algn="just">
              <a:buFontTx/>
              <a:buChar char="-"/>
            </a:pPr>
            <a:r>
              <a:rPr lang="pt-BR" sz="2800"/>
              <a:t>Sebastião, acompanhado de um grande exército e de boa parte da nobreza lusitana, vai para  Alcácer-Quibir lutar contra os muçulmanos</a:t>
            </a:r>
          </a:p>
          <a:p>
            <a:pPr marL="285750" indent="-285750" algn="just">
              <a:buFontTx/>
              <a:buChar char="-"/>
            </a:pPr>
            <a:r>
              <a:rPr lang="pt-BR" sz="2800"/>
              <a:t>Batalha de Alcácer-Quibir ou Batalha dos Três Reis (4 de agosto de </a:t>
            </a:r>
            <a:r>
              <a:rPr lang="pt-BR" sz="2800" b="1">
                <a:effectLst>
                  <a:outerShdw blurRad="38100" dist="38100" dir="2700000" algn="tl">
                    <a:srgbClr val="000000">
                      <a:alpha val="43137"/>
                    </a:srgbClr>
                  </a:outerShdw>
                </a:effectLst>
              </a:rPr>
              <a:t>1578</a:t>
            </a:r>
            <a:r>
              <a:rPr lang="pt-BR" sz="2800"/>
              <a:t>)</a:t>
            </a:r>
          </a:p>
        </p:txBody>
      </p:sp>
    </p:spTree>
    <p:extLst>
      <p:ext uri="{BB962C8B-B14F-4D97-AF65-F5344CB8AC3E}">
        <p14:creationId xmlns:p14="http://schemas.microsoft.com/office/powerpoint/2010/main" val="1070265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5797"/>
            <a:ext cx="4376341" cy="5152203"/>
          </a:xfrm>
        </p:spPr>
      </p:pic>
      <p:sp>
        <p:nvSpPr>
          <p:cNvPr id="6" name="CaixaDeTexto 5"/>
          <p:cNvSpPr txBox="1"/>
          <p:nvPr/>
        </p:nvSpPr>
        <p:spPr>
          <a:xfrm>
            <a:off x="4376341" y="1705798"/>
            <a:ext cx="7634427" cy="4401205"/>
          </a:xfrm>
          <a:prstGeom prst="rect">
            <a:avLst/>
          </a:prstGeom>
          <a:noFill/>
        </p:spPr>
        <p:txBody>
          <a:bodyPr wrap="square" rtlCol="0">
            <a:spAutoFit/>
          </a:bodyPr>
          <a:lstStyle/>
          <a:p>
            <a:pPr marL="285750" indent="-285750" algn="just">
              <a:buFontTx/>
              <a:buChar char="-"/>
            </a:pPr>
            <a:r>
              <a:rPr lang="pt-BR" sz="2800"/>
              <a:t>Criado por religiosos (teve, entre seus regentes, seu tio-avô, o cardeal dom Henrique)</a:t>
            </a:r>
          </a:p>
          <a:p>
            <a:pPr marL="285750" indent="-285750" algn="just">
              <a:buFontTx/>
              <a:buChar char="-"/>
            </a:pPr>
            <a:r>
              <a:rPr lang="pt-BR" sz="2800"/>
              <a:t>Extremamente religioso, decide empreender uma cruzada</a:t>
            </a:r>
          </a:p>
          <a:p>
            <a:pPr marL="285750" indent="-285750" algn="just">
              <a:buFontTx/>
              <a:buChar char="-"/>
            </a:pPr>
            <a:r>
              <a:rPr lang="pt-BR" sz="2800"/>
              <a:t>Sebastião, acompanhado de um grande exército e de boa parte da nobreza lusitana, vai para  Alcácer-Quibir lutar contra os muçulmanos</a:t>
            </a:r>
          </a:p>
          <a:p>
            <a:pPr marL="285750" indent="-285750" algn="just">
              <a:buFontTx/>
              <a:buChar char="-"/>
            </a:pPr>
            <a:r>
              <a:rPr lang="pt-BR" sz="2800"/>
              <a:t>Batalha de Alcácer-Quibir ou Batalha dos Três Reis (4 de agosto de 1578): os cristãos são massacrados e dom Sebastião “desaparece”</a:t>
            </a:r>
          </a:p>
        </p:txBody>
      </p:sp>
    </p:spTree>
    <p:extLst>
      <p:ext uri="{BB962C8B-B14F-4D97-AF65-F5344CB8AC3E}">
        <p14:creationId xmlns:p14="http://schemas.microsoft.com/office/powerpoint/2010/main" val="68367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sp>
        <p:nvSpPr>
          <p:cNvPr id="6" name="CaixaDeTexto 5"/>
          <p:cNvSpPr txBox="1"/>
          <p:nvPr/>
        </p:nvSpPr>
        <p:spPr>
          <a:xfrm>
            <a:off x="4376341" y="1705798"/>
            <a:ext cx="7634427" cy="4401205"/>
          </a:xfrm>
          <a:prstGeom prst="rect">
            <a:avLst/>
          </a:prstGeom>
          <a:noFill/>
        </p:spPr>
        <p:txBody>
          <a:bodyPr wrap="square" rtlCol="0">
            <a:spAutoFit/>
          </a:bodyPr>
          <a:lstStyle/>
          <a:p>
            <a:pPr marL="285750" indent="-285750" algn="just">
              <a:buFontTx/>
              <a:buChar char="-"/>
            </a:pPr>
            <a:r>
              <a:rPr lang="pt-BR" sz="2800"/>
              <a:t>Criado por religiosos (teve, entre seus regentes, seu tio-avô, o cardeal dom Henrique)</a:t>
            </a:r>
          </a:p>
          <a:p>
            <a:pPr marL="285750" indent="-285750" algn="just">
              <a:buFontTx/>
              <a:buChar char="-"/>
            </a:pPr>
            <a:r>
              <a:rPr lang="pt-BR" sz="2800"/>
              <a:t>Extremamente religioso, decide empreender uma cruzada</a:t>
            </a:r>
          </a:p>
          <a:p>
            <a:pPr marL="285750" indent="-285750" algn="just">
              <a:buFontTx/>
              <a:buChar char="-"/>
            </a:pPr>
            <a:r>
              <a:rPr lang="pt-BR" sz="2800"/>
              <a:t>Sebastião, acompanhado de um grande exército e de boa parte da nobreza lusitana, vai para  Alcácer-Quibir lutar contra os muçulmanos</a:t>
            </a:r>
          </a:p>
          <a:p>
            <a:pPr marL="285750" indent="-285750" algn="just">
              <a:buFontTx/>
              <a:buChar char="-"/>
            </a:pPr>
            <a:r>
              <a:rPr lang="pt-BR" sz="2800"/>
              <a:t>Batalha de Alcácer-Quibir ou Batalha dos Três Reis (4 de agosto de 1578): os cristãos são massacrados e dom Sebastião </a:t>
            </a:r>
            <a:r>
              <a:rPr lang="pt-BR" sz="2800">
                <a:solidFill>
                  <a:srgbClr val="FF0000"/>
                </a:solidFill>
                <a:effectLst>
                  <a:outerShdw blurRad="38100" dist="38100" dir="2700000" algn="tl">
                    <a:srgbClr val="000000">
                      <a:alpha val="43137"/>
                    </a:srgbClr>
                  </a:outerShdw>
                </a:effectLst>
              </a:rPr>
              <a:t>“desaparece”</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924"/>
            <a:ext cx="4378892" cy="5072076"/>
          </a:xfrm>
          <a:prstGeom prst="rect">
            <a:avLst/>
          </a:prstGeom>
        </p:spPr>
      </p:pic>
    </p:spTree>
    <p:extLst>
      <p:ext uri="{BB962C8B-B14F-4D97-AF65-F5344CB8AC3E}">
        <p14:creationId xmlns:p14="http://schemas.microsoft.com/office/powerpoint/2010/main" val="228997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Rei Henrique I, o Casto (1578-1580)</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18703" y="1267652"/>
            <a:ext cx="5354594" cy="5507970"/>
          </a:xfrm>
        </p:spPr>
      </p:pic>
      <p:sp>
        <p:nvSpPr>
          <p:cNvPr id="5" name="CaixaDeTexto 4"/>
          <p:cNvSpPr txBox="1"/>
          <p:nvPr/>
        </p:nvSpPr>
        <p:spPr>
          <a:xfrm>
            <a:off x="947352" y="6252402"/>
            <a:ext cx="2553729" cy="523220"/>
          </a:xfrm>
          <a:prstGeom prst="rect">
            <a:avLst/>
          </a:prstGeom>
          <a:noFill/>
        </p:spPr>
        <p:txBody>
          <a:bodyPr wrap="square" rtlCol="0">
            <a:spAutoFit/>
          </a:bodyPr>
          <a:lstStyle/>
          <a:p>
            <a:r>
              <a:rPr lang="pt-BR" sz="1400"/>
              <a:t>Cardeal D. Henrique. Painel de Azulejos em Évora (século XVI).</a:t>
            </a:r>
          </a:p>
        </p:txBody>
      </p:sp>
    </p:spTree>
    <p:extLst>
      <p:ext uri="{BB962C8B-B14F-4D97-AF65-F5344CB8AC3E}">
        <p14:creationId xmlns:p14="http://schemas.microsoft.com/office/powerpoint/2010/main" val="369059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Henrique I (viveu de 1512-80), o Cardeal-Rei</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01762" y="1362320"/>
            <a:ext cx="4588475" cy="5495680"/>
          </a:xfrm>
        </p:spPr>
      </p:pic>
      <p:sp>
        <p:nvSpPr>
          <p:cNvPr id="5" name="CaixaDeTexto 4"/>
          <p:cNvSpPr txBox="1"/>
          <p:nvPr/>
        </p:nvSpPr>
        <p:spPr>
          <a:xfrm>
            <a:off x="1758778" y="5614309"/>
            <a:ext cx="2042984" cy="1169551"/>
          </a:xfrm>
          <a:prstGeom prst="rect">
            <a:avLst/>
          </a:prstGeom>
          <a:noFill/>
        </p:spPr>
        <p:txBody>
          <a:bodyPr wrap="square" rtlCol="0">
            <a:spAutoFit/>
          </a:bodyPr>
          <a:lstStyle/>
          <a:p>
            <a:r>
              <a:rPr lang="pt-BR" sz="1400"/>
              <a:t>Detalhe de um retrato de Dom Henrique na Universidade de Évora (c. 1591, anônimo), fundada por ele em 1559</a:t>
            </a:r>
          </a:p>
        </p:txBody>
      </p:sp>
    </p:spTree>
    <p:extLst>
      <p:ext uri="{BB962C8B-B14F-4D97-AF65-F5344CB8AC3E}">
        <p14:creationId xmlns:p14="http://schemas.microsoft.com/office/powerpoint/2010/main" val="175161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Rei Henrique I, o Cardeal-Rei (1578-1580)</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7406" y="1350030"/>
            <a:ext cx="5354594" cy="5507970"/>
          </a:xfrm>
        </p:spPr>
      </p:pic>
      <p:sp>
        <p:nvSpPr>
          <p:cNvPr id="3" name="CaixaDeTexto 2"/>
          <p:cNvSpPr txBox="1"/>
          <p:nvPr/>
        </p:nvSpPr>
        <p:spPr>
          <a:xfrm>
            <a:off x="263611" y="1927654"/>
            <a:ext cx="6466703" cy="1077218"/>
          </a:xfrm>
          <a:prstGeom prst="rect">
            <a:avLst/>
          </a:prstGeom>
          <a:noFill/>
        </p:spPr>
        <p:txBody>
          <a:bodyPr wrap="square" rtlCol="0">
            <a:spAutoFit/>
          </a:bodyPr>
          <a:lstStyle/>
          <a:p>
            <a:pPr marL="285750" indent="-285750" algn="just">
              <a:buFontTx/>
              <a:buChar char="-"/>
            </a:pPr>
            <a:r>
              <a:rPr lang="pt-BR" sz="3200"/>
              <a:t>Tio-avô do “desaparecido” rei dom </a:t>
            </a:r>
            <a:r>
              <a:rPr lang="pt-BR" sz="3200" u="sng">
                <a:solidFill>
                  <a:srgbClr val="FF0000"/>
                </a:solidFill>
              </a:rPr>
              <a:t>Sebastião I, o Desejado</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60" y="3004872"/>
            <a:ext cx="3272892" cy="3853128"/>
          </a:xfrm>
          <a:prstGeom prst="rect">
            <a:avLst/>
          </a:prstGeom>
        </p:spPr>
      </p:pic>
    </p:spTree>
    <p:extLst>
      <p:ext uri="{BB962C8B-B14F-4D97-AF65-F5344CB8AC3E}">
        <p14:creationId xmlns:p14="http://schemas.microsoft.com/office/powerpoint/2010/main" val="302717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Rei Henrique I, o Cardeal-Rei (1578-1580)</a:t>
            </a:r>
          </a:p>
        </p:txBody>
      </p:sp>
      <p:sp>
        <p:nvSpPr>
          <p:cNvPr id="3" name="CaixaDeTexto 2"/>
          <p:cNvSpPr txBox="1"/>
          <p:nvPr/>
        </p:nvSpPr>
        <p:spPr>
          <a:xfrm>
            <a:off x="263611" y="1927654"/>
            <a:ext cx="6466703" cy="1569660"/>
          </a:xfrm>
          <a:prstGeom prst="rect">
            <a:avLst/>
          </a:prstGeom>
          <a:noFill/>
        </p:spPr>
        <p:txBody>
          <a:bodyPr wrap="square" rtlCol="0">
            <a:spAutoFit/>
          </a:bodyPr>
          <a:lstStyle/>
          <a:p>
            <a:pPr marL="285750" indent="-285750" algn="just">
              <a:buFontTx/>
              <a:buChar char="-"/>
            </a:pPr>
            <a:r>
              <a:rPr lang="pt-BR" sz="3200"/>
              <a:t>Tio-avô do “desaparecido” rei dom Sebastião I, o Desejado</a:t>
            </a:r>
          </a:p>
          <a:p>
            <a:pPr marL="285750" indent="-285750" algn="just">
              <a:buFontTx/>
              <a:buChar char="-"/>
            </a:pPr>
            <a:r>
              <a:rPr lang="pt-BR" sz="3200"/>
              <a:t>Era </a:t>
            </a:r>
            <a:r>
              <a:rPr lang="pt-BR" sz="3200" b="1">
                <a:solidFill>
                  <a:srgbClr val="FF0000"/>
                </a:solidFill>
                <a:effectLst>
                  <a:outerShdw blurRad="38100" dist="38100" dir="2700000" algn="tl">
                    <a:srgbClr val="000000">
                      <a:alpha val="43137"/>
                    </a:srgbClr>
                  </a:outerShdw>
                </a:effectLst>
              </a:rPr>
              <a:t>cardeal</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3709" y="2434281"/>
            <a:ext cx="5898292" cy="4423719"/>
          </a:xfrm>
        </p:spPr>
      </p:pic>
    </p:spTree>
    <p:extLst>
      <p:ext uri="{BB962C8B-B14F-4D97-AF65-F5344CB8AC3E}">
        <p14:creationId xmlns:p14="http://schemas.microsoft.com/office/powerpoint/2010/main" val="152587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Rei Henrique I, o Cardeal-Rei (1578-1580)</a:t>
            </a:r>
          </a:p>
        </p:txBody>
      </p:sp>
      <p:sp>
        <p:nvSpPr>
          <p:cNvPr id="3" name="CaixaDeTexto 2"/>
          <p:cNvSpPr txBox="1"/>
          <p:nvPr/>
        </p:nvSpPr>
        <p:spPr>
          <a:xfrm>
            <a:off x="263611" y="1927654"/>
            <a:ext cx="6466703" cy="1569660"/>
          </a:xfrm>
          <a:prstGeom prst="rect">
            <a:avLst/>
          </a:prstGeom>
          <a:noFill/>
        </p:spPr>
        <p:txBody>
          <a:bodyPr wrap="square" rtlCol="0">
            <a:spAutoFit/>
          </a:bodyPr>
          <a:lstStyle/>
          <a:p>
            <a:pPr marL="285750" indent="-285750" algn="just">
              <a:buFontTx/>
              <a:buChar char="-"/>
            </a:pPr>
            <a:r>
              <a:rPr lang="pt-BR" sz="3200"/>
              <a:t>Tio-avô do “desaparecido” rei dom Sebastião I, o Desejado</a:t>
            </a:r>
          </a:p>
          <a:p>
            <a:pPr marL="285750" indent="-285750" algn="just">
              <a:buFontTx/>
              <a:buChar char="-"/>
            </a:pPr>
            <a:r>
              <a:rPr lang="pt-BR" sz="3200"/>
              <a:t>Era cardeal</a:t>
            </a:r>
          </a:p>
        </p:txBody>
      </p:sp>
      <p:pic>
        <p:nvPicPr>
          <p:cNvPr id="6" name="Espaço Reservado para Conteúdo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38768" y="1690688"/>
            <a:ext cx="4102443" cy="4913552"/>
          </a:xfrm>
        </p:spPr>
      </p:pic>
      <p:sp>
        <p:nvSpPr>
          <p:cNvPr id="7" name="CaixaDeTexto 6"/>
          <p:cNvSpPr txBox="1"/>
          <p:nvPr/>
        </p:nvSpPr>
        <p:spPr>
          <a:xfrm>
            <a:off x="2042983" y="5744313"/>
            <a:ext cx="2594919" cy="769441"/>
          </a:xfrm>
          <a:prstGeom prst="rect">
            <a:avLst/>
          </a:prstGeom>
          <a:noFill/>
        </p:spPr>
        <p:txBody>
          <a:bodyPr wrap="square" rtlCol="0">
            <a:spAutoFit/>
          </a:bodyPr>
          <a:lstStyle/>
          <a:p>
            <a:r>
              <a:rPr lang="pt-BR" sz="1100"/>
              <a:t>Cardeais </a:t>
            </a:r>
            <a:r>
              <a:rPr lang="pt-BR" sz="1100" err="1"/>
              <a:t>Godfried</a:t>
            </a:r>
            <a:r>
              <a:rPr lang="pt-BR" sz="1100"/>
              <a:t> </a:t>
            </a:r>
            <a:r>
              <a:rPr lang="pt-BR" sz="1100" err="1"/>
              <a:t>Danneels</a:t>
            </a:r>
            <a:r>
              <a:rPr lang="pt-BR" sz="1100"/>
              <a:t> e Walter </a:t>
            </a:r>
            <a:r>
              <a:rPr lang="pt-BR" sz="1100" err="1"/>
              <a:t>Kasper</a:t>
            </a:r>
            <a:r>
              <a:rPr lang="pt-BR" sz="1100"/>
              <a:t> (2008). Imagem obtida em </a:t>
            </a:r>
            <a:r>
              <a:rPr lang="pt-BR" sz="1100">
                <a:hlinkClick r:id="rId3"/>
              </a:rPr>
              <a:t>https://commons.wikimedia.org/wiki/File:Kardinaal_III_Danneels_en_Kasper.JPG</a:t>
            </a:r>
            <a:r>
              <a:rPr lang="pt-BR" sz="1100"/>
              <a:t> </a:t>
            </a:r>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45" y="3840445"/>
            <a:ext cx="1602338" cy="2763795"/>
          </a:xfrm>
          <a:prstGeom prst="rect">
            <a:avLst/>
          </a:prstGeom>
        </p:spPr>
      </p:pic>
    </p:spTree>
    <p:extLst>
      <p:ext uri="{BB962C8B-B14F-4D97-AF65-F5344CB8AC3E}">
        <p14:creationId xmlns:p14="http://schemas.microsoft.com/office/powerpoint/2010/main" val="156400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endParaRPr lang="pt-B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176" y="1515762"/>
            <a:ext cx="9439648" cy="4305805"/>
          </a:xfrm>
        </p:spPr>
      </p:pic>
      <p:sp>
        <p:nvSpPr>
          <p:cNvPr id="5" name="CaixaDeTexto 4"/>
          <p:cNvSpPr txBox="1"/>
          <p:nvPr/>
        </p:nvSpPr>
        <p:spPr>
          <a:xfrm>
            <a:off x="2018270" y="5939481"/>
            <a:ext cx="7661189" cy="646331"/>
          </a:xfrm>
          <a:prstGeom prst="rect">
            <a:avLst/>
          </a:prstGeom>
          <a:noFill/>
        </p:spPr>
        <p:txBody>
          <a:bodyPr wrap="square" rtlCol="0">
            <a:spAutoFit/>
          </a:bodyPr>
          <a:lstStyle/>
          <a:p>
            <a:pPr algn="ctr"/>
            <a:r>
              <a:rPr lang="pt-BR"/>
              <a:t>EIGENHEER, E. M.. </a:t>
            </a:r>
            <a:r>
              <a:rPr lang="pt-BR" i="1"/>
              <a:t>Lixo: a limpeza urbana através dos tempos</a:t>
            </a:r>
            <a:r>
              <a:rPr lang="pt-BR"/>
              <a:t>. Porto Alegre: Gráfica </a:t>
            </a:r>
            <a:r>
              <a:rPr lang="pt-BR" err="1"/>
              <a:t>Palioti</a:t>
            </a:r>
            <a:r>
              <a:rPr lang="pt-BR"/>
              <a:t>, 2009. </a:t>
            </a:r>
          </a:p>
        </p:txBody>
      </p:sp>
    </p:spTree>
    <p:extLst>
      <p:ext uri="{BB962C8B-B14F-4D97-AF65-F5344CB8AC3E}">
        <p14:creationId xmlns:p14="http://schemas.microsoft.com/office/powerpoint/2010/main" val="99581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Rei Henrique I, o Cardeal-Rei (1578-1580)</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7406" y="1350030"/>
            <a:ext cx="5354594" cy="5507970"/>
          </a:xfrm>
        </p:spPr>
      </p:pic>
      <p:sp>
        <p:nvSpPr>
          <p:cNvPr id="3" name="CaixaDeTexto 2"/>
          <p:cNvSpPr txBox="1"/>
          <p:nvPr/>
        </p:nvSpPr>
        <p:spPr>
          <a:xfrm>
            <a:off x="263611" y="1927654"/>
            <a:ext cx="6466703" cy="4031873"/>
          </a:xfrm>
          <a:prstGeom prst="rect">
            <a:avLst/>
          </a:prstGeom>
          <a:noFill/>
        </p:spPr>
        <p:txBody>
          <a:bodyPr wrap="square" rtlCol="0">
            <a:spAutoFit/>
          </a:bodyPr>
          <a:lstStyle/>
          <a:p>
            <a:pPr marL="285750" indent="-285750" algn="just">
              <a:buFontTx/>
              <a:buChar char="-"/>
            </a:pPr>
            <a:r>
              <a:rPr lang="pt-BR" sz="3200"/>
              <a:t>Tio-avô do “desaparecido” rei dom Sebastião I, o Desejado</a:t>
            </a:r>
          </a:p>
          <a:p>
            <a:pPr marL="285750" indent="-285750" algn="just">
              <a:buFontTx/>
              <a:buChar char="-"/>
            </a:pPr>
            <a:r>
              <a:rPr lang="pt-BR" sz="3200"/>
              <a:t>Era cardeal</a:t>
            </a:r>
          </a:p>
          <a:p>
            <a:pPr marL="285750" indent="-285750" algn="just">
              <a:buFontTx/>
              <a:buChar char="-"/>
            </a:pPr>
            <a:r>
              <a:rPr lang="pt-BR" sz="3200"/>
              <a:t>Por ser membro do clero, não podia ter filhos</a:t>
            </a:r>
          </a:p>
          <a:p>
            <a:pPr marL="285750" indent="-285750" algn="just">
              <a:buFontTx/>
              <a:buChar char="-"/>
            </a:pPr>
            <a:r>
              <a:rPr lang="pt-BR" sz="3200"/>
              <a:t>Sem filhos, o trono português acabaria tendo uma crise sucessória</a:t>
            </a:r>
          </a:p>
          <a:p>
            <a:pPr marL="285750" indent="-285750" algn="just">
              <a:buFontTx/>
              <a:buChar char="-"/>
            </a:pPr>
            <a:r>
              <a:rPr lang="pt-BR" sz="3200"/>
              <a:t>Morreu em 1580</a:t>
            </a:r>
          </a:p>
        </p:txBody>
      </p:sp>
    </p:spTree>
    <p:extLst>
      <p:ext uri="{BB962C8B-B14F-4D97-AF65-F5344CB8AC3E}">
        <p14:creationId xmlns:p14="http://schemas.microsoft.com/office/powerpoint/2010/main" val="308422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Filipe II: parente mais próximo de Henrique I e, portanto, herdeiro do trono lusitano</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4832" y="1787611"/>
            <a:ext cx="4122336" cy="5070389"/>
          </a:xfrm>
        </p:spPr>
      </p:pic>
      <p:sp>
        <p:nvSpPr>
          <p:cNvPr id="5" name="CaixaDeTexto 4"/>
          <p:cNvSpPr txBox="1"/>
          <p:nvPr/>
        </p:nvSpPr>
        <p:spPr>
          <a:xfrm>
            <a:off x="8157168" y="6550223"/>
            <a:ext cx="3352800" cy="307777"/>
          </a:xfrm>
          <a:prstGeom prst="rect">
            <a:avLst/>
          </a:prstGeom>
          <a:noFill/>
        </p:spPr>
        <p:txBody>
          <a:bodyPr wrap="square" rtlCol="0">
            <a:spAutoFit/>
          </a:bodyPr>
          <a:lstStyle/>
          <a:p>
            <a:r>
              <a:rPr lang="pt-BR" sz="1400"/>
              <a:t>Filipe II, por </a:t>
            </a:r>
            <a:r>
              <a:rPr lang="pt-BR" sz="1400" err="1"/>
              <a:t>Sofonisba</a:t>
            </a:r>
            <a:r>
              <a:rPr lang="pt-BR" sz="1400"/>
              <a:t> </a:t>
            </a:r>
            <a:r>
              <a:rPr lang="pt-BR" sz="1400" err="1"/>
              <a:t>Anguissola</a:t>
            </a:r>
            <a:r>
              <a:rPr lang="pt-BR" sz="1400"/>
              <a:t> (c. 1573)</a:t>
            </a:r>
          </a:p>
        </p:txBody>
      </p:sp>
    </p:spTree>
    <p:extLst>
      <p:ext uri="{BB962C8B-B14F-4D97-AF65-F5344CB8AC3E}">
        <p14:creationId xmlns:p14="http://schemas.microsoft.com/office/powerpoint/2010/main" val="321159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Filipe II (1554-98), rei da Espanha</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232" y="1700623"/>
            <a:ext cx="4193059" cy="5157377"/>
          </a:xfr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451" y="1690687"/>
            <a:ext cx="7299550" cy="5167313"/>
          </a:xfrm>
          <a:prstGeom prst="rect">
            <a:avLst/>
          </a:prstGeom>
        </p:spPr>
      </p:pic>
    </p:spTree>
    <p:extLst>
      <p:ext uri="{BB962C8B-B14F-4D97-AF65-F5344CB8AC3E}">
        <p14:creationId xmlns:p14="http://schemas.microsoft.com/office/powerpoint/2010/main" val="2625880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43452" y="4402138"/>
            <a:ext cx="9144000" cy="1655762"/>
          </a:xfrm>
        </p:spPr>
        <p:txBody>
          <a:bodyPr>
            <a:normAutofit/>
          </a:bodyPr>
          <a:lstStyle/>
          <a:p>
            <a:r>
              <a:rPr lang="pt-BR" sz="4000"/>
              <a:t>(1580-1640)</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2038"/>
            <a:ext cx="2500405" cy="3255962"/>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6249" y="0"/>
            <a:ext cx="3385750" cy="3537845"/>
          </a:xfrm>
          <a:prstGeom prst="rect">
            <a:avLst/>
          </a:prstGeom>
        </p:spPr>
      </p:pic>
      <p:sp>
        <p:nvSpPr>
          <p:cNvPr id="6" name="Retângulo 5"/>
          <p:cNvSpPr/>
          <p:nvPr/>
        </p:nvSpPr>
        <p:spPr>
          <a:xfrm>
            <a:off x="3536332" y="0"/>
            <a:ext cx="5162825" cy="4339650"/>
          </a:xfrm>
          <a:prstGeom prst="rect">
            <a:avLst/>
          </a:prstGeom>
          <a:noFill/>
        </p:spPr>
        <p:txBody>
          <a:bodyPr wrap="none" lIns="91440" tIns="45720" rIns="91440" bIns="45720">
            <a:spAutoFit/>
          </a:bodyPr>
          <a:lstStyle/>
          <a:p>
            <a:pPr algn="ctr"/>
            <a:r>
              <a:rPr lang="pt-BR" sz="13800" b="1" cap="none" spc="0">
                <a:ln w="12700">
                  <a:solidFill>
                    <a:schemeClr val="accent1"/>
                  </a:solidFill>
                  <a:prstDash val="solid"/>
                </a:ln>
                <a:solidFill>
                  <a:srgbClr val="FF0000"/>
                </a:solidFill>
                <a:effectLst>
                  <a:outerShdw dist="38100" dir="2640000" algn="bl" rotWithShape="0">
                    <a:schemeClr val="accent1"/>
                  </a:outerShdw>
                </a:effectLst>
              </a:rPr>
              <a:t>União</a:t>
            </a:r>
            <a:r>
              <a:rPr lang="pt-BR" sz="138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a:p>
            <a:pPr algn="ctr"/>
            <a:r>
              <a:rPr lang="pt-BR" sz="13800" b="1" cap="none" spc="0">
                <a:ln w="12700">
                  <a:solidFill>
                    <a:schemeClr val="accent1"/>
                  </a:solidFill>
                  <a:prstDash val="solid"/>
                </a:ln>
                <a:solidFill>
                  <a:srgbClr val="00B050"/>
                </a:solidFill>
                <a:effectLst>
                  <a:outerShdw dist="38100" dir="2640000" algn="bl" rotWithShape="0">
                    <a:schemeClr val="accent1"/>
                  </a:outerShdw>
                </a:effectLst>
              </a:rPr>
              <a:t>Ibérica</a:t>
            </a:r>
          </a:p>
        </p:txBody>
      </p:sp>
    </p:spTree>
    <p:extLst>
      <p:ext uri="{BB962C8B-B14F-4D97-AF65-F5344CB8AC3E}">
        <p14:creationId xmlns:p14="http://schemas.microsoft.com/office/powerpoint/2010/main" val="193762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5" y="436606"/>
            <a:ext cx="12200825" cy="5972432"/>
          </a:xfrm>
        </p:spPr>
      </p:pic>
      <p:sp>
        <p:nvSpPr>
          <p:cNvPr id="5" name="CaixaDeTexto 4"/>
          <p:cNvSpPr txBox="1"/>
          <p:nvPr/>
        </p:nvSpPr>
        <p:spPr>
          <a:xfrm>
            <a:off x="0" y="6550223"/>
            <a:ext cx="5511114" cy="307777"/>
          </a:xfrm>
          <a:prstGeom prst="rect">
            <a:avLst/>
          </a:prstGeom>
          <a:noFill/>
        </p:spPr>
        <p:txBody>
          <a:bodyPr wrap="square" rtlCol="0">
            <a:spAutoFit/>
          </a:bodyPr>
          <a:lstStyle/>
          <a:p>
            <a:r>
              <a:rPr lang="pt-BR" sz="1400"/>
              <a:t>Imagem obtida em </a:t>
            </a:r>
            <a:r>
              <a:rPr lang="pt-BR" sz="1400">
                <a:hlinkClick r:id="rId3"/>
              </a:rPr>
              <a:t>https://www.goconqr.com/pt/p/9343508</a:t>
            </a:r>
            <a:r>
              <a:rPr lang="pt-BR" sz="1400"/>
              <a:t> </a:t>
            </a:r>
          </a:p>
        </p:txBody>
      </p:sp>
    </p:spTree>
    <p:extLst>
      <p:ext uri="{BB962C8B-B14F-4D97-AF65-F5344CB8AC3E}">
        <p14:creationId xmlns:p14="http://schemas.microsoft.com/office/powerpoint/2010/main" val="3099552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25" y="436606"/>
            <a:ext cx="12200825" cy="5972432"/>
          </a:xfrm>
        </p:spPr>
      </p:pic>
      <p:sp>
        <p:nvSpPr>
          <p:cNvPr id="5" name="CaixaDeTexto 4"/>
          <p:cNvSpPr txBox="1"/>
          <p:nvPr/>
        </p:nvSpPr>
        <p:spPr>
          <a:xfrm>
            <a:off x="0" y="6550223"/>
            <a:ext cx="5511114" cy="307777"/>
          </a:xfrm>
          <a:prstGeom prst="rect">
            <a:avLst/>
          </a:prstGeom>
          <a:noFill/>
        </p:spPr>
        <p:txBody>
          <a:bodyPr wrap="square" rtlCol="0">
            <a:spAutoFit/>
          </a:bodyPr>
          <a:lstStyle/>
          <a:p>
            <a:r>
              <a:rPr lang="pt-BR" sz="1400"/>
              <a:t>Imagem obtida em </a:t>
            </a:r>
            <a:r>
              <a:rPr lang="pt-BR" sz="1400">
                <a:hlinkClick r:id="rId3"/>
              </a:rPr>
              <a:t>https://www.goconqr.com/pt/p/9343508</a:t>
            </a:r>
            <a:r>
              <a:rPr lang="pt-BR" sz="1400"/>
              <a:t> </a:t>
            </a:r>
          </a:p>
        </p:txBody>
      </p:sp>
      <p:sp>
        <p:nvSpPr>
          <p:cNvPr id="6" name="Retângulo 5"/>
          <p:cNvSpPr/>
          <p:nvPr/>
        </p:nvSpPr>
        <p:spPr>
          <a:xfrm>
            <a:off x="5865341" y="484008"/>
            <a:ext cx="6030097" cy="29388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6017445" y="669196"/>
            <a:ext cx="6100413" cy="2554545"/>
          </a:xfrm>
          <a:prstGeom prst="rect">
            <a:avLst/>
          </a:prstGeom>
          <a:noFill/>
        </p:spPr>
        <p:txBody>
          <a:bodyPr wrap="square" rtlCol="0">
            <a:spAutoFit/>
          </a:bodyPr>
          <a:lstStyle/>
          <a:p>
            <a:pPr algn="just"/>
            <a:r>
              <a:rPr lang="pt-BR" sz="3200" b="1">
                <a:solidFill>
                  <a:schemeClr val="bg1"/>
                </a:solidFill>
                <a:effectLst>
                  <a:outerShdw blurRad="38100" dist="38100" dir="2700000" algn="tl">
                    <a:srgbClr val="000000">
                      <a:alpha val="43137"/>
                    </a:srgbClr>
                  </a:outerShdw>
                </a:effectLst>
              </a:rPr>
              <a:t>“Que o cardeal-rei Dom Henrique</a:t>
            </a:r>
          </a:p>
          <a:p>
            <a:pPr algn="just"/>
            <a:r>
              <a:rPr lang="pt-BR" sz="3200" b="1">
                <a:solidFill>
                  <a:schemeClr val="bg1"/>
                </a:solidFill>
                <a:effectLst>
                  <a:outerShdw blurRad="38100" dist="38100" dir="2700000" algn="tl">
                    <a:srgbClr val="000000">
                      <a:alpha val="43137"/>
                    </a:srgbClr>
                  </a:outerShdw>
                </a:effectLst>
              </a:rPr>
              <a:t>fique no Inferno muitos anos,</a:t>
            </a:r>
          </a:p>
          <a:p>
            <a:pPr algn="just"/>
            <a:r>
              <a:rPr lang="pt-BR" sz="3200" b="1">
                <a:solidFill>
                  <a:schemeClr val="bg1"/>
                </a:solidFill>
                <a:effectLst>
                  <a:outerShdw blurRad="38100" dist="38100" dir="2700000" algn="tl">
                    <a:srgbClr val="000000">
                      <a:alpha val="43137"/>
                    </a:srgbClr>
                  </a:outerShdw>
                </a:effectLst>
              </a:rPr>
              <a:t>por ter deixado em testamento</a:t>
            </a:r>
          </a:p>
          <a:p>
            <a:pPr algn="just"/>
            <a:r>
              <a:rPr lang="pt-BR" sz="3200" b="1">
                <a:solidFill>
                  <a:schemeClr val="bg1"/>
                </a:solidFill>
                <a:effectLst>
                  <a:outerShdw blurRad="38100" dist="38100" dir="2700000" algn="tl">
                    <a:srgbClr val="000000">
                      <a:alpha val="43137"/>
                    </a:srgbClr>
                  </a:outerShdw>
                </a:effectLst>
              </a:rPr>
              <a:t>Portugal, aos castelhanos.”</a:t>
            </a:r>
          </a:p>
          <a:p>
            <a:pPr algn="just"/>
            <a:r>
              <a:rPr lang="pt-BR" sz="3200" b="1">
                <a:solidFill>
                  <a:schemeClr val="bg1"/>
                </a:solidFill>
                <a:effectLst>
                  <a:outerShdw blurRad="38100" dist="38100" dir="2700000" algn="tl">
                    <a:srgbClr val="000000">
                      <a:alpha val="43137"/>
                    </a:srgbClr>
                  </a:outerShdw>
                </a:effectLst>
              </a:rPr>
              <a:t>(Quadra popular lusitana)</a:t>
            </a:r>
          </a:p>
        </p:txBody>
      </p:sp>
    </p:spTree>
    <p:extLst>
      <p:ext uri="{BB962C8B-B14F-4D97-AF65-F5344CB8AC3E}">
        <p14:creationId xmlns:p14="http://schemas.microsoft.com/office/powerpoint/2010/main" val="123790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endParaRPr lang="pt-BR"/>
          </a:p>
        </p:txBody>
      </p:sp>
    </p:spTree>
    <p:extLst>
      <p:ext uri="{BB962C8B-B14F-4D97-AF65-F5344CB8AC3E}">
        <p14:creationId xmlns:p14="http://schemas.microsoft.com/office/powerpoint/2010/main" val="1393150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r>
              <a:rPr lang="pt-BR"/>
              <a:t>Portugal foi governado por Filipe II (1554-98)</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196361"/>
            <a:ext cx="2959443" cy="3640054"/>
          </a:xfrm>
          <a:prstGeom prst="rect">
            <a:avLst/>
          </a:prstGeom>
        </p:spPr>
      </p:pic>
    </p:spTree>
    <p:extLst>
      <p:ext uri="{BB962C8B-B14F-4D97-AF65-F5344CB8AC3E}">
        <p14:creationId xmlns:p14="http://schemas.microsoft.com/office/powerpoint/2010/main" val="166885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r>
              <a:rPr lang="pt-BR"/>
              <a:t>Portugal foi governado por Filipe II, Filipe III (1598-1621)</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196361"/>
            <a:ext cx="2959443" cy="3640054"/>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65" y="3130378"/>
            <a:ext cx="2445669" cy="3727622"/>
          </a:xfrm>
          <a:prstGeom prst="rect">
            <a:avLst/>
          </a:prstGeom>
        </p:spPr>
      </p:pic>
      <p:sp>
        <p:nvSpPr>
          <p:cNvPr id="6" name="CaixaDeTexto 5"/>
          <p:cNvSpPr txBox="1"/>
          <p:nvPr/>
        </p:nvSpPr>
        <p:spPr>
          <a:xfrm>
            <a:off x="7318834" y="6497861"/>
            <a:ext cx="3824416" cy="338554"/>
          </a:xfrm>
          <a:prstGeom prst="rect">
            <a:avLst/>
          </a:prstGeom>
          <a:noFill/>
        </p:spPr>
        <p:txBody>
          <a:bodyPr wrap="square" rtlCol="0">
            <a:spAutoFit/>
          </a:bodyPr>
          <a:lstStyle/>
          <a:p>
            <a:r>
              <a:rPr lang="pt-BR" sz="1600"/>
              <a:t>Felipe III por Pedro </a:t>
            </a:r>
            <a:r>
              <a:rPr lang="pt-BR" sz="1600" err="1"/>
              <a:t>Antonio</a:t>
            </a:r>
            <a:r>
              <a:rPr lang="pt-BR" sz="1600"/>
              <a:t> Vidal (1617)</a:t>
            </a:r>
          </a:p>
        </p:txBody>
      </p:sp>
    </p:spTree>
    <p:extLst>
      <p:ext uri="{BB962C8B-B14F-4D97-AF65-F5344CB8AC3E}">
        <p14:creationId xmlns:p14="http://schemas.microsoft.com/office/powerpoint/2010/main" val="3424804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r>
              <a:rPr lang="pt-BR"/>
              <a:t>Portugal foi governado por Filipe II, Filipe III e Filipe IV (1621-65)</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196361"/>
            <a:ext cx="2959443" cy="3640054"/>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65" y="3130378"/>
            <a:ext cx="2445669" cy="3727622"/>
          </a:xfrm>
          <a:prstGeom prst="rect">
            <a:avLst/>
          </a:prstGeo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356" y="3107998"/>
            <a:ext cx="2866768" cy="3747409"/>
          </a:xfrm>
          <a:prstGeom prst="rect">
            <a:avLst/>
          </a:prstGeom>
        </p:spPr>
      </p:pic>
      <p:sp>
        <p:nvSpPr>
          <p:cNvPr id="8" name="CaixaDeTexto 7"/>
          <p:cNvSpPr txBox="1"/>
          <p:nvPr/>
        </p:nvSpPr>
        <p:spPr>
          <a:xfrm>
            <a:off x="11310793" y="5896401"/>
            <a:ext cx="864973" cy="830997"/>
          </a:xfrm>
          <a:prstGeom prst="rect">
            <a:avLst/>
          </a:prstGeom>
          <a:noFill/>
        </p:spPr>
        <p:txBody>
          <a:bodyPr wrap="square" rtlCol="0">
            <a:spAutoFit/>
          </a:bodyPr>
          <a:lstStyle/>
          <a:p>
            <a:r>
              <a:rPr lang="pt-BR" sz="1200"/>
              <a:t>Filipe IV por Diego </a:t>
            </a:r>
            <a:r>
              <a:rPr lang="pt-BR" sz="1200" err="1"/>
              <a:t>Velázquez</a:t>
            </a:r>
            <a:r>
              <a:rPr lang="pt-BR" sz="1200"/>
              <a:t> (1644)</a:t>
            </a:r>
          </a:p>
        </p:txBody>
      </p:sp>
    </p:spTree>
    <p:extLst>
      <p:ext uri="{BB962C8B-B14F-4D97-AF65-F5344CB8AC3E}">
        <p14:creationId xmlns:p14="http://schemas.microsoft.com/office/powerpoint/2010/main" val="2431632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700215"/>
            <a:ext cx="10515600" cy="5476747"/>
          </a:xfrm>
        </p:spPr>
        <p:txBody>
          <a:bodyPr>
            <a:normAutofit fontScale="92500" lnSpcReduction="10000"/>
          </a:bodyPr>
          <a:lstStyle/>
          <a:p>
            <a:pPr marL="0" indent="0" algn="just">
              <a:buNone/>
            </a:pPr>
            <a:r>
              <a:rPr lang="pt-BR"/>
              <a:t>“A repugnante tarefa de carregar lixo e os dejetos da casa para as praças e praias era geralmente destinada ao único escravo da família ou ao de menor status ou valor. Todas as noites, depois das dez horas, os escravos conhecidos popularmente como ‘tigres’ levavam tubos ou barris de excremento e lixo sobre a cabeça pelas ruas do Rio. (KARASCH. M. C. </a:t>
            </a:r>
            <a:r>
              <a:rPr lang="pt-BR" i="1"/>
              <a:t>A vida dos escravos no Rio de Janeiro, 1808-1950</a:t>
            </a:r>
            <a:r>
              <a:rPr lang="pt-BR"/>
              <a:t>. Rio de Janeiro: Cia das Letras, 2000.)</a:t>
            </a:r>
          </a:p>
          <a:p>
            <a:pPr marL="0" indent="0" algn="just">
              <a:buNone/>
            </a:pPr>
            <a:r>
              <a:rPr lang="pt-BR"/>
              <a:t>	A ação representada na imagem e descrita no texto evidencia uma prática do cotidiano nas cidades no Brasil nos séculos XVIII e XIX caracterizada pela </a:t>
            </a:r>
          </a:p>
          <a:p>
            <a:pPr marL="0" indent="0" algn="just">
              <a:buNone/>
            </a:pPr>
            <a:r>
              <a:rPr lang="pt-BR"/>
              <a:t>a) valorização do trabalho braçal. </a:t>
            </a:r>
          </a:p>
          <a:p>
            <a:pPr marL="0" indent="0" algn="just">
              <a:buNone/>
            </a:pPr>
            <a:r>
              <a:rPr lang="pt-BR"/>
              <a:t>b) reiteração das hierarquias sociais. </a:t>
            </a:r>
          </a:p>
          <a:p>
            <a:pPr marL="0" indent="0" algn="just">
              <a:buNone/>
            </a:pPr>
            <a:r>
              <a:rPr lang="pt-BR"/>
              <a:t>c) sacralização das atividades laborais. </a:t>
            </a:r>
          </a:p>
          <a:p>
            <a:pPr marL="0" indent="0" algn="just">
              <a:buNone/>
            </a:pPr>
            <a:r>
              <a:rPr lang="pt-BR"/>
              <a:t>d) superação das exclusões econômicas. </a:t>
            </a:r>
          </a:p>
          <a:p>
            <a:pPr marL="0" indent="0" algn="just">
              <a:buNone/>
            </a:pPr>
            <a:r>
              <a:rPr lang="pt-BR"/>
              <a:t>e) ressignificação das heranças religiosas.</a:t>
            </a:r>
          </a:p>
        </p:txBody>
      </p:sp>
      <p:sp>
        <p:nvSpPr>
          <p:cNvPr id="2" name="Elipse 1"/>
          <p:cNvSpPr/>
          <p:nvPr/>
        </p:nvSpPr>
        <p:spPr>
          <a:xfrm>
            <a:off x="780535" y="4226010"/>
            <a:ext cx="438665" cy="4613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19227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r>
              <a:rPr lang="pt-BR"/>
              <a:t>Portugal foi governado por Filipe II, Filipe III e Filipe IV</a:t>
            </a:r>
          </a:p>
          <a:p>
            <a:r>
              <a:rPr lang="pt-BR"/>
              <a:t>No geral, a União Ibérica foi péssima para Portugal, já que a prioridade dos reis espanhóis era a Espanha</a:t>
            </a:r>
          </a:p>
          <a:p>
            <a:r>
              <a:rPr lang="pt-BR"/>
              <a:t>Mesmo assim, aconteceram coisas boas para Portugal, </a:t>
            </a:r>
          </a:p>
        </p:txBody>
      </p:sp>
    </p:spTree>
    <p:extLst>
      <p:ext uri="{BB962C8B-B14F-4D97-AF65-F5344CB8AC3E}">
        <p14:creationId xmlns:p14="http://schemas.microsoft.com/office/powerpoint/2010/main" val="3222085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747" y="148280"/>
            <a:ext cx="10780505" cy="6569675"/>
          </a:xfrm>
        </p:spPr>
      </p:pic>
      <p:sp>
        <p:nvSpPr>
          <p:cNvPr id="5" name="CaixaDeTexto 4"/>
          <p:cNvSpPr txBox="1"/>
          <p:nvPr/>
        </p:nvSpPr>
        <p:spPr>
          <a:xfrm>
            <a:off x="0" y="4618232"/>
            <a:ext cx="705747" cy="2169825"/>
          </a:xfrm>
          <a:prstGeom prst="rect">
            <a:avLst/>
          </a:prstGeom>
          <a:noFill/>
        </p:spPr>
        <p:txBody>
          <a:bodyPr wrap="square" rtlCol="0">
            <a:spAutoFit/>
          </a:bodyPr>
          <a:lstStyle/>
          <a:p>
            <a:r>
              <a:rPr lang="pt-BR" sz="900"/>
              <a:t>Imagem obtida em </a:t>
            </a:r>
            <a:r>
              <a:rPr lang="pt-BR" sz="900">
                <a:hlinkClick r:id="rId3"/>
              </a:rPr>
              <a:t>https://adilsonsantosproena.medium.com/tordesilhas-o-tratado-mais-sem-no%C3%A7%C3%A3o-do-mundo-3472a0cddfc9</a:t>
            </a:r>
            <a:r>
              <a:rPr lang="pt-BR" sz="900"/>
              <a:t> </a:t>
            </a:r>
          </a:p>
        </p:txBody>
      </p:sp>
    </p:spTree>
    <p:extLst>
      <p:ext uri="{BB962C8B-B14F-4D97-AF65-F5344CB8AC3E}">
        <p14:creationId xmlns:p14="http://schemas.microsoft.com/office/powerpoint/2010/main" val="2026346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3494302"/>
          </a:xfrm>
        </p:spPr>
        <p:txBody>
          <a:bodyPr>
            <a:normAutofit fontScale="90000"/>
          </a:bodyPr>
          <a:lstStyle/>
          <a:p>
            <a:pPr algn="just"/>
            <a:r>
              <a:rPr lang="pt-BR" sz="3600"/>
              <a:t>Por conta da União Ibérica, o contato entre as possessões portuguesas e espanholas na América ficou facilitado. Comércio, criação de gado, bem como incursões de </a:t>
            </a:r>
            <a:r>
              <a:rPr lang="pt-BR" sz="3600">
                <a:solidFill>
                  <a:schemeClr val="bg1"/>
                </a:solidFill>
              </a:rPr>
              <a:t>bandeirantes, fizeram com que os portugueses ultrapassassem a Linha de Tordesilhas e não o deixassem de fazer mesmo com o fim da União Ibérica.</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4141" y="3859427"/>
            <a:ext cx="4497859" cy="2998573"/>
          </a:xfrm>
        </p:spPr>
      </p:pic>
    </p:spTree>
    <p:extLst>
      <p:ext uri="{BB962C8B-B14F-4D97-AF65-F5344CB8AC3E}">
        <p14:creationId xmlns:p14="http://schemas.microsoft.com/office/powerpoint/2010/main" val="3458095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8E6F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3494302"/>
          </a:xfrm>
        </p:spPr>
        <p:txBody>
          <a:bodyPr>
            <a:normAutofit fontScale="90000"/>
          </a:bodyPr>
          <a:lstStyle/>
          <a:p>
            <a:pPr algn="just"/>
            <a:r>
              <a:rPr lang="pt-BR" sz="3600"/>
              <a:t>Por conta da União Ibérica, o contato entre as possessões portuguesas e espanholas na América ficou facilitado. Comércio, criação de gado, bem como incursões de bandeirantes, fizeram com que os portugueses ultrapassassem a Linha de Tordesilhas e não o deixassem de fazer mesmo com o fim da União Ibérica.</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4141" y="3859427"/>
            <a:ext cx="4497859" cy="2998573"/>
          </a:xfrm>
        </p:spPr>
      </p:pic>
      <p:pic>
        <p:nvPicPr>
          <p:cNvPr id="5" name="Espaço Reservado para Conteúdo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570793"/>
            <a:ext cx="2186120" cy="3287207"/>
          </a:xfrm>
          <a:prstGeom prst="rect">
            <a:avLst/>
          </a:prstGeom>
        </p:spPr>
      </p:pic>
      <p:sp>
        <p:nvSpPr>
          <p:cNvPr id="6" name="CaixaDeTexto 5"/>
          <p:cNvSpPr txBox="1"/>
          <p:nvPr/>
        </p:nvSpPr>
        <p:spPr>
          <a:xfrm>
            <a:off x="3024320" y="6396335"/>
            <a:ext cx="2305561" cy="461665"/>
          </a:xfrm>
          <a:prstGeom prst="rect">
            <a:avLst/>
          </a:prstGeom>
          <a:noFill/>
        </p:spPr>
        <p:txBody>
          <a:bodyPr wrap="square" rtlCol="0">
            <a:spAutoFit/>
          </a:bodyPr>
          <a:lstStyle/>
          <a:p>
            <a:r>
              <a:rPr lang="pt-BR" sz="1200" i="1"/>
              <a:t>Monumento de Borba Gato </a:t>
            </a:r>
            <a:r>
              <a:rPr lang="pt-BR" sz="1200"/>
              <a:t>(1957), de Júlio Guerra.</a:t>
            </a:r>
          </a:p>
        </p:txBody>
      </p:sp>
    </p:spTree>
    <p:extLst>
      <p:ext uri="{BB962C8B-B14F-4D97-AF65-F5344CB8AC3E}">
        <p14:creationId xmlns:p14="http://schemas.microsoft.com/office/powerpoint/2010/main" val="1275795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a:bodyPr>
          <a:lstStyle/>
          <a:p>
            <a:r>
              <a:rPr lang="pt-BR"/>
              <a:t>Por 60 anos, os reis da Espanha passaram a, também, governar Portugal</a:t>
            </a:r>
          </a:p>
          <a:p>
            <a:r>
              <a:rPr lang="pt-BR"/>
              <a:t>Portugal foi governado por Filipe II, Filipe III e Filipe IV</a:t>
            </a:r>
          </a:p>
          <a:p>
            <a:r>
              <a:rPr lang="pt-BR"/>
              <a:t>No geral, a União Ibérica foi péssima para Portugal, já que a prioridade dos reis espanhóis era a Espanha</a:t>
            </a:r>
          </a:p>
          <a:p>
            <a:r>
              <a:rPr lang="pt-BR"/>
              <a:t>Mesmo assim, aconteceram coisas boas para Portugal, como o aumento dos domínios coloniais lusitanos na América</a:t>
            </a:r>
          </a:p>
          <a:p>
            <a:endParaRPr lang="pt-B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1841" y="4242063"/>
            <a:ext cx="2049512" cy="2615938"/>
          </a:xfrm>
          <a:prstGeom prst="rect">
            <a:avLst/>
          </a:prstGeom>
        </p:spPr>
      </p:pic>
    </p:spTree>
    <p:extLst>
      <p:ext uri="{BB962C8B-B14F-4D97-AF65-F5344CB8AC3E}">
        <p14:creationId xmlns:p14="http://schemas.microsoft.com/office/powerpoint/2010/main" val="3541147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União Ibérica (1580-1640)</a:t>
            </a:r>
          </a:p>
        </p:txBody>
      </p:sp>
      <p:sp>
        <p:nvSpPr>
          <p:cNvPr id="3" name="Espaço Reservado para Conteúdo 2"/>
          <p:cNvSpPr>
            <a:spLocks noGrp="1"/>
          </p:cNvSpPr>
          <p:nvPr>
            <p:ph idx="1"/>
          </p:nvPr>
        </p:nvSpPr>
        <p:spPr/>
        <p:txBody>
          <a:bodyPr>
            <a:normAutofit lnSpcReduction="10000"/>
          </a:bodyPr>
          <a:lstStyle/>
          <a:p>
            <a:r>
              <a:rPr lang="pt-BR"/>
              <a:t>Por 60 anos, os reis da Espanha passaram a, também, governar Portugal</a:t>
            </a:r>
          </a:p>
          <a:p>
            <a:r>
              <a:rPr lang="pt-BR"/>
              <a:t>Portugal foi governado por Filipe II, Filipe III e Filipe IV</a:t>
            </a:r>
          </a:p>
          <a:p>
            <a:r>
              <a:rPr lang="pt-BR"/>
              <a:t>No geral, a União Ibérica foi péssima para Portugal, já que a prioridade dos reis espanhóis era a Espanha</a:t>
            </a:r>
          </a:p>
          <a:p>
            <a:r>
              <a:rPr lang="pt-BR"/>
              <a:t>Mesmo assim, aconteceram coisas boas para Portugal, como o aumento dos domínios coloniais lusitanos na América</a:t>
            </a:r>
          </a:p>
          <a:p>
            <a:r>
              <a:rPr lang="pt-BR" b="1" u="sng"/>
              <a:t>Guerra da Restauração (1640-68)</a:t>
            </a:r>
            <a:r>
              <a:rPr lang="pt-BR"/>
              <a:t>: a nobreza lusitana, com o apoio da Inglaterra, consegue a separação dos tronos e, portanto, a independência de Portugal</a:t>
            </a:r>
          </a:p>
          <a:p>
            <a:endParaRPr lang="pt-BR"/>
          </a:p>
        </p:txBody>
      </p:sp>
    </p:spTree>
    <p:extLst>
      <p:ext uri="{BB962C8B-B14F-4D97-AF65-F5344CB8AC3E}">
        <p14:creationId xmlns:p14="http://schemas.microsoft.com/office/powerpoint/2010/main" val="321898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Sebastianismo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09920"/>
            <a:ext cx="8472119" cy="5648079"/>
          </a:xfrm>
        </p:spPr>
      </p:pic>
      <p:sp>
        <p:nvSpPr>
          <p:cNvPr id="5" name="CaixaDeTexto 4"/>
          <p:cNvSpPr txBox="1"/>
          <p:nvPr/>
        </p:nvSpPr>
        <p:spPr>
          <a:xfrm>
            <a:off x="8472118" y="1209920"/>
            <a:ext cx="3719882" cy="2677656"/>
          </a:xfrm>
          <a:prstGeom prst="rect">
            <a:avLst/>
          </a:prstGeom>
          <a:noFill/>
        </p:spPr>
        <p:txBody>
          <a:bodyPr wrap="square" rtlCol="0">
            <a:spAutoFit/>
          </a:bodyPr>
          <a:lstStyle/>
          <a:p>
            <a:r>
              <a:rPr lang="pt-BR" sz="2800"/>
              <a:t>Movimento messiânico que acredita que o rei dom Sebastião (morto em 1578) irá voltar e, então, Portugal voltará à sua glória.</a:t>
            </a:r>
          </a:p>
        </p:txBody>
      </p:sp>
      <p:sp>
        <p:nvSpPr>
          <p:cNvPr id="6" name="CaixaDeTexto 5"/>
          <p:cNvSpPr txBox="1"/>
          <p:nvPr/>
        </p:nvSpPr>
        <p:spPr>
          <a:xfrm>
            <a:off x="8472118" y="5250730"/>
            <a:ext cx="3346516" cy="1477328"/>
          </a:xfrm>
          <a:prstGeom prst="rect">
            <a:avLst/>
          </a:prstGeom>
          <a:noFill/>
        </p:spPr>
        <p:txBody>
          <a:bodyPr wrap="square" rtlCol="0">
            <a:spAutoFit/>
          </a:bodyPr>
          <a:lstStyle/>
          <a:p>
            <a:r>
              <a:rPr lang="pt-BR"/>
              <a:t>Xilogravuras representando Antônio Conselheiro (1830-97), de Joel Borges (</a:t>
            </a:r>
            <a:r>
              <a:rPr lang="pt-BR">
                <a:hlinkClick r:id="rId3"/>
              </a:rPr>
              <a:t>https://www.instagram.com/joelborgesxilo/</a:t>
            </a:r>
            <a:r>
              <a:rPr lang="pt-BR"/>
              <a:t>), século XXI</a:t>
            </a:r>
          </a:p>
        </p:txBody>
      </p:sp>
    </p:spTree>
    <p:extLst>
      <p:ext uri="{BB962C8B-B14F-4D97-AF65-F5344CB8AC3E}">
        <p14:creationId xmlns:p14="http://schemas.microsoft.com/office/powerpoint/2010/main" val="2150579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Rei dom Sebastião I, o Desejado </a:t>
            </a:r>
            <a:br>
              <a:rPr lang="pt-BR"/>
            </a:br>
            <a:r>
              <a:rPr lang="pt-BR"/>
              <a:t>(viveu de 1554-78, governou de 1557-78)</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7829" y="1690688"/>
            <a:ext cx="4376341" cy="5152203"/>
          </a:xfrm>
        </p:spPr>
      </p:pic>
      <p:sp>
        <p:nvSpPr>
          <p:cNvPr id="5" name="CaixaDeTexto 4"/>
          <p:cNvSpPr txBox="1"/>
          <p:nvPr/>
        </p:nvSpPr>
        <p:spPr>
          <a:xfrm>
            <a:off x="8281086" y="6194854"/>
            <a:ext cx="3072713" cy="584775"/>
          </a:xfrm>
          <a:prstGeom prst="rect">
            <a:avLst/>
          </a:prstGeom>
          <a:noFill/>
        </p:spPr>
        <p:txBody>
          <a:bodyPr wrap="square" rtlCol="0">
            <a:spAutoFit/>
          </a:bodyPr>
          <a:lstStyle/>
          <a:p>
            <a:r>
              <a:rPr lang="pt-BR" sz="1600" i="1"/>
              <a:t>Retrato do Rei D. Sebastião</a:t>
            </a:r>
            <a:r>
              <a:rPr lang="pt-BR" sz="1600"/>
              <a:t>, por Cristóvão de Morais (1571-74)</a:t>
            </a:r>
          </a:p>
        </p:txBody>
      </p:sp>
    </p:spTree>
    <p:extLst>
      <p:ext uri="{BB962C8B-B14F-4D97-AF65-F5344CB8AC3E}">
        <p14:creationId xmlns:p14="http://schemas.microsoft.com/office/powerpoint/2010/main" val="3803161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 introdução do tráfico negreiro, a invasão dos espanhóis e o início da produção de tabaco no Recôncavo Baiano.</a:t>
            </a:r>
          </a:p>
          <a:p>
            <a:pPr marL="0" indent="0" algn="just">
              <a:buNone/>
            </a:pPr>
            <a:r>
              <a:rPr lang="pt-BR"/>
              <a:t>b) a expansão da economia açucareira no Nordeste, o estreitamento das relações com a Inglaterra e a expulsão dos jesuítas.</a:t>
            </a:r>
          </a:p>
          <a:p>
            <a:pPr marL="0" indent="0" algn="just">
              <a:buNone/>
            </a:pPr>
            <a:r>
              <a:rPr lang="pt-BR"/>
              <a:t>c) a incorporação do Extremo-Sul, o início da exploração do ouro em Minas Gerais e a reordenação administrativa do território.</a:t>
            </a:r>
          </a:p>
          <a:p>
            <a:pPr marL="0" indent="0" algn="just">
              <a:buNone/>
            </a:pPr>
            <a:r>
              <a:rPr lang="pt-BR"/>
              <a:t>d) a expulsão dos holandeses do Nordeste, a intensificação da escravização indígena e a introdução das companhias de comércio monopolistas.</a:t>
            </a:r>
          </a:p>
          <a:p>
            <a:pPr marL="0" indent="0" algn="just">
              <a:buNone/>
            </a:pPr>
            <a:r>
              <a:rPr lang="pt-BR"/>
              <a:t>e) a expansão da ocupação interna pela pecuária, as invasões holandesas no nordeste e o incremento do bandeirismo.</a:t>
            </a:r>
          </a:p>
        </p:txBody>
      </p:sp>
    </p:spTree>
    <p:extLst>
      <p:ext uri="{BB962C8B-B14F-4D97-AF65-F5344CB8AC3E}">
        <p14:creationId xmlns:p14="http://schemas.microsoft.com/office/powerpoint/2010/main" val="2500874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t>
            </a:r>
            <a:r>
              <a:rPr lang="pt-BR" strike="sngStrike"/>
              <a:t>a introdução do tráfico negreiro</a:t>
            </a:r>
            <a:r>
              <a:rPr lang="pt-BR"/>
              <a:t>, a invasão dos espanhóis e o </a:t>
            </a:r>
            <a:r>
              <a:rPr lang="pt-BR" strike="sngStrike"/>
              <a:t>início da produção de tabaco no Recôncavo Baiano</a:t>
            </a:r>
            <a:r>
              <a:rPr lang="pt-BR"/>
              <a:t>.</a:t>
            </a:r>
          </a:p>
          <a:p>
            <a:pPr marL="0" indent="0" algn="just">
              <a:buNone/>
            </a:pPr>
            <a:r>
              <a:rPr lang="pt-BR"/>
              <a:t>b) a expansão da economia açucareira no Nordeste, o estreitamento das relações com a Inglaterra e a expulsão dos jesuítas.</a:t>
            </a:r>
          </a:p>
          <a:p>
            <a:pPr marL="0" indent="0" algn="just">
              <a:buNone/>
            </a:pPr>
            <a:r>
              <a:rPr lang="pt-BR"/>
              <a:t>c) a incorporação do Extremo-Sul, o início da exploração do ouro em Minas Gerais e a reordenação administrativa do território.</a:t>
            </a:r>
          </a:p>
          <a:p>
            <a:pPr marL="0" indent="0" algn="just">
              <a:buNone/>
            </a:pPr>
            <a:r>
              <a:rPr lang="pt-BR"/>
              <a:t>d) a expulsão dos holandeses do Nordeste, a intensificação da escravização indígena e a introdução das companhias de comércio monopolistas.</a:t>
            </a:r>
          </a:p>
          <a:p>
            <a:pPr marL="0" indent="0" algn="just">
              <a:buNone/>
            </a:pPr>
            <a:r>
              <a:rPr lang="pt-BR"/>
              <a:t>e) a expansão da ocupação interna pela pecuária, as invasões holandesas no nordeste e o incremento do bandeirismo.</a:t>
            </a:r>
          </a:p>
        </p:txBody>
      </p:sp>
    </p:spTree>
    <p:extLst>
      <p:ext uri="{BB962C8B-B14F-4D97-AF65-F5344CB8AC3E}">
        <p14:creationId xmlns:p14="http://schemas.microsoft.com/office/powerpoint/2010/main" val="257918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43452" y="4402138"/>
            <a:ext cx="9144000" cy="1655762"/>
          </a:xfrm>
        </p:spPr>
        <p:txBody>
          <a:bodyPr>
            <a:normAutofit/>
          </a:bodyPr>
          <a:lstStyle/>
          <a:p>
            <a:r>
              <a:rPr lang="pt-BR" sz="4000"/>
              <a:t>(1580-1640)</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2038"/>
            <a:ext cx="2500405" cy="3255962"/>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6249" y="0"/>
            <a:ext cx="3385750" cy="3537845"/>
          </a:xfrm>
          <a:prstGeom prst="rect">
            <a:avLst/>
          </a:prstGeom>
        </p:spPr>
      </p:pic>
      <p:sp>
        <p:nvSpPr>
          <p:cNvPr id="6" name="Retângulo 5"/>
          <p:cNvSpPr/>
          <p:nvPr/>
        </p:nvSpPr>
        <p:spPr>
          <a:xfrm>
            <a:off x="3536332" y="0"/>
            <a:ext cx="5162825" cy="4339650"/>
          </a:xfrm>
          <a:prstGeom prst="rect">
            <a:avLst/>
          </a:prstGeom>
          <a:noFill/>
        </p:spPr>
        <p:txBody>
          <a:bodyPr wrap="none" lIns="91440" tIns="45720" rIns="91440" bIns="45720">
            <a:spAutoFit/>
          </a:bodyPr>
          <a:lstStyle/>
          <a:p>
            <a:pPr algn="ctr"/>
            <a:r>
              <a:rPr lang="pt-BR" sz="13800" b="1" cap="none" spc="0">
                <a:ln w="12700">
                  <a:solidFill>
                    <a:schemeClr val="accent1"/>
                  </a:solidFill>
                  <a:prstDash val="solid"/>
                </a:ln>
                <a:solidFill>
                  <a:srgbClr val="FF0000"/>
                </a:solidFill>
                <a:effectLst>
                  <a:outerShdw dist="38100" dir="2640000" algn="bl" rotWithShape="0">
                    <a:schemeClr val="accent1"/>
                  </a:outerShdw>
                </a:effectLst>
              </a:rPr>
              <a:t>União</a:t>
            </a:r>
            <a:r>
              <a:rPr lang="pt-BR" sz="138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p>
          <a:p>
            <a:pPr algn="ctr"/>
            <a:r>
              <a:rPr lang="pt-BR" sz="13800" b="1" cap="none" spc="0">
                <a:ln w="12700">
                  <a:solidFill>
                    <a:schemeClr val="accent1"/>
                  </a:solidFill>
                  <a:prstDash val="solid"/>
                </a:ln>
                <a:solidFill>
                  <a:srgbClr val="00B050"/>
                </a:solidFill>
                <a:effectLst>
                  <a:outerShdw dist="38100" dir="2640000" algn="bl" rotWithShape="0">
                    <a:schemeClr val="accent1"/>
                  </a:outerShdw>
                </a:effectLst>
              </a:rPr>
              <a:t>Ibérica</a:t>
            </a:r>
          </a:p>
        </p:txBody>
      </p:sp>
      <p:sp>
        <p:nvSpPr>
          <p:cNvPr id="2" name="CaixaDeTexto 1"/>
          <p:cNvSpPr txBox="1"/>
          <p:nvPr/>
        </p:nvSpPr>
        <p:spPr>
          <a:xfrm>
            <a:off x="7776520" y="5457735"/>
            <a:ext cx="4258962" cy="1200329"/>
          </a:xfrm>
          <a:prstGeom prst="rect">
            <a:avLst/>
          </a:prstGeom>
          <a:noFill/>
        </p:spPr>
        <p:txBody>
          <a:bodyPr wrap="square" rtlCol="0">
            <a:spAutoFit/>
          </a:bodyPr>
          <a:lstStyle/>
          <a:p>
            <a:pPr algn="r"/>
            <a:r>
              <a:rPr lang="pt-BR" b="1">
                <a:solidFill>
                  <a:srgbClr val="FF0000"/>
                </a:solidFill>
              </a:rPr>
              <a:t>Leitura recomendada: livro didático, “Capítulo 16 – As disputas por território: resistências, invasões e expansão na América portuguesa”</a:t>
            </a:r>
          </a:p>
        </p:txBody>
      </p:sp>
    </p:spTree>
    <p:extLst>
      <p:ext uri="{BB962C8B-B14F-4D97-AF65-F5344CB8AC3E}">
        <p14:creationId xmlns:p14="http://schemas.microsoft.com/office/powerpoint/2010/main" val="764539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t>
            </a:r>
            <a:r>
              <a:rPr lang="pt-BR" strike="sngStrike"/>
              <a:t>a introdução do tráfico negreiro</a:t>
            </a:r>
            <a:r>
              <a:rPr lang="pt-BR"/>
              <a:t>, a invasão dos espanhóis e o </a:t>
            </a:r>
            <a:r>
              <a:rPr lang="pt-BR" strike="sngStrike"/>
              <a:t>início da produção de tabaco no Recôncavo Baiano</a:t>
            </a:r>
            <a:r>
              <a:rPr lang="pt-BR"/>
              <a:t>.</a:t>
            </a:r>
          </a:p>
          <a:p>
            <a:pPr marL="0" indent="0" algn="just">
              <a:buNone/>
            </a:pPr>
            <a:r>
              <a:rPr lang="pt-BR"/>
              <a:t>b) </a:t>
            </a:r>
            <a:r>
              <a:rPr lang="pt-BR" strike="sngStrike"/>
              <a:t>a expansão da economia açucareira no Nordeste</a:t>
            </a:r>
            <a:r>
              <a:rPr lang="pt-BR"/>
              <a:t>, o estreitamento das relações com a Inglaterra e a </a:t>
            </a:r>
            <a:r>
              <a:rPr lang="pt-BR" strike="sngStrike"/>
              <a:t>expulsão dos jesuítas</a:t>
            </a:r>
            <a:r>
              <a:rPr lang="pt-BR"/>
              <a:t>.</a:t>
            </a:r>
          </a:p>
          <a:p>
            <a:pPr marL="0" indent="0" algn="just">
              <a:buNone/>
            </a:pPr>
            <a:r>
              <a:rPr lang="pt-BR"/>
              <a:t>c) a incorporação do Extremo-Sul, o início da exploração do ouro em Minas Gerais e a reordenação administrativa do território.</a:t>
            </a:r>
          </a:p>
          <a:p>
            <a:pPr marL="0" indent="0" algn="just">
              <a:buNone/>
            </a:pPr>
            <a:r>
              <a:rPr lang="pt-BR"/>
              <a:t>d) a expulsão dos holandeses do Nordeste, a intensificação da escravização indígena e a introdução das companhias de comércio monopolistas.</a:t>
            </a:r>
          </a:p>
          <a:p>
            <a:pPr marL="0" indent="0" algn="just">
              <a:buNone/>
            </a:pPr>
            <a:r>
              <a:rPr lang="pt-BR"/>
              <a:t>e) a expansão da ocupação interna pela pecuária, as invasões holandesas no nordeste e o incremento do bandeirismo.</a:t>
            </a:r>
          </a:p>
        </p:txBody>
      </p:sp>
    </p:spTree>
    <p:extLst>
      <p:ext uri="{BB962C8B-B14F-4D97-AF65-F5344CB8AC3E}">
        <p14:creationId xmlns:p14="http://schemas.microsoft.com/office/powerpoint/2010/main" val="3772201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t>
            </a:r>
            <a:r>
              <a:rPr lang="pt-BR" strike="sngStrike"/>
              <a:t>a introdução do tráfico negreiro</a:t>
            </a:r>
            <a:r>
              <a:rPr lang="pt-BR"/>
              <a:t>, a invasão dos espanhóis e o </a:t>
            </a:r>
            <a:r>
              <a:rPr lang="pt-BR" strike="sngStrike"/>
              <a:t>início da produção de tabaco no Recôncavo Baiano</a:t>
            </a:r>
            <a:r>
              <a:rPr lang="pt-BR"/>
              <a:t>.</a:t>
            </a:r>
          </a:p>
          <a:p>
            <a:pPr marL="0" indent="0" algn="just">
              <a:buNone/>
            </a:pPr>
            <a:r>
              <a:rPr lang="pt-BR"/>
              <a:t>b) </a:t>
            </a:r>
            <a:r>
              <a:rPr lang="pt-BR" strike="sngStrike"/>
              <a:t>a expansão da economia açucareira no Nordeste</a:t>
            </a:r>
            <a:r>
              <a:rPr lang="pt-BR"/>
              <a:t>, o estreitamento das relações com a Inglaterra e a </a:t>
            </a:r>
            <a:r>
              <a:rPr lang="pt-BR" strike="sngStrike"/>
              <a:t>expulsão dos jesuítas</a:t>
            </a:r>
            <a:r>
              <a:rPr lang="pt-BR"/>
              <a:t>.</a:t>
            </a:r>
          </a:p>
          <a:p>
            <a:pPr marL="0" indent="0" algn="just">
              <a:buNone/>
            </a:pPr>
            <a:r>
              <a:rPr lang="pt-BR"/>
              <a:t>c) a incorporação do Extremo-Sul, </a:t>
            </a:r>
            <a:r>
              <a:rPr lang="pt-BR" strike="sngStrike"/>
              <a:t>o início da exploração do ouro em Minas Gerais</a:t>
            </a:r>
            <a:r>
              <a:rPr lang="pt-BR"/>
              <a:t> e a reordenação administrativa do território.</a:t>
            </a:r>
          </a:p>
          <a:p>
            <a:pPr marL="0" indent="0" algn="just">
              <a:buNone/>
            </a:pPr>
            <a:r>
              <a:rPr lang="pt-BR"/>
              <a:t>d) a expulsão dos holandeses do Nordeste, a intensificação da escravização indígena e a introdução das companhias de comércio monopolistas.</a:t>
            </a:r>
          </a:p>
          <a:p>
            <a:pPr marL="0" indent="0" algn="just">
              <a:buNone/>
            </a:pPr>
            <a:r>
              <a:rPr lang="pt-BR"/>
              <a:t>e) a expansão da ocupação interna pela pecuária, as invasões holandesas no nordeste e o incremento do bandeirismo.</a:t>
            </a:r>
          </a:p>
        </p:txBody>
      </p:sp>
    </p:spTree>
    <p:extLst>
      <p:ext uri="{BB962C8B-B14F-4D97-AF65-F5344CB8AC3E}">
        <p14:creationId xmlns:p14="http://schemas.microsoft.com/office/powerpoint/2010/main" val="1924379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t>
            </a:r>
            <a:r>
              <a:rPr lang="pt-BR" strike="sngStrike"/>
              <a:t>a introdução do tráfico negreiro</a:t>
            </a:r>
            <a:r>
              <a:rPr lang="pt-BR"/>
              <a:t>, a invasão dos espanhóis e o </a:t>
            </a:r>
            <a:r>
              <a:rPr lang="pt-BR" strike="sngStrike"/>
              <a:t>início da produção de tabaco no Recôncavo Baiano</a:t>
            </a:r>
            <a:r>
              <a:rPr lang="pt-BR"/>
              <a:t>.</a:t>
            </a:r>
          </a:p>
          <a:p>
            <a:pPr marL="0" indent="0" algn="just">
              <a:buNone/>
            </a:pPr>
            <a:r>
              <a:rPr lang="pt-BR"/>
              <a:t>b) </a:t>
            </a:r>
            <a:r>
              <a:rPr lang="pt-BR" strike="sngStrike"/>
              <a:t>a expansão da economia açucareira no Nordeste</a:t>
            </a:r>
            <a:r>
              <a:rPr lang="pt-BR"/>
              <a:t>, o estreitamento das relações com a Inglaterra e a </a:t>
            </a:r>
            <a:r>
              <a:rPr lang="pt-BR" strike="sngStrike"/>
              <a:t>expulsão dos jesuítas</a:t>
            </a:r>
            <a:r>
              <a:rPr lang="pt-BR"/>
              <a:t>.</a:t>
            </a:r>
          </a:p>
          <a:p>
            <a:pPr marL="0" indent="0" algn="just">
              <a:buNone/>
            </a:pPr>
            <a:r>
              <a:rPr lang="pt-BR"/>
              <a:t>c) a incorporação do Extremo-Sul, </a:t>
            </a:r>
            <a:r>
              <a:rPr lang="pt-BR" strike="sngStrike"/>
              <a:t>o início da exploração do ouro em Minas Gerais</a:t>
            </a:r>
            <a:r>
              <a:rPr lang="pt-BR"/>
              <a:t> e a reordenação administrativa do território.</a:t>
            </a:r>
          </a:p>
          <a:p>
            <a:pPr marL="0" indent="0" algn="just">
              <a:buNone/>
            </a:pPr>
            <a:r>
              <a:rPr lang="pt-BR"/>
              <a:t>d) </a:t>
            </a:r>
            <a:r>
              <a:rPr lang="pt-BR" strike="sngStrike"/>
              <a:t>a expulsão dos holandeses do Nordeste</a:t>
            </a:r>
            <a:r>
              <a:rPr lang="pt-BR"/>
              <a:t>, </a:t>
            </a:r>
            <a:r>
              <a:rPr lang="pt-BR" strike="sngStrike"/>
              <a:t>a intensificação da escravização indígena</a:t>
            </a:r>
            <a:r>
              <a:rPr lang="pt-BR"/>
              <a:t> e a introdução das companhias de comércio monopolistas.</a:t>
            </a:r>
          </a:p>
          <a:p>
            <a:pPr marL="0" indent="0" algn="just">
              <a:buNone/>
            </a:pPr>
            <a:r>
              <a:rPr lang="pt-BR"/>
              <a:t>e) a expansão da ocupação interna pela pecuária, as invasões holandesas no nordeste e o incremento do bandeirismo.</a:t>
            </a:r>
          </a:p>
        </p:txBody>
      </p:sp>
    </p:spTree>
    <p:extLst>
      <p:ext uri="{BB962C8B-B14F-4D97-AF65-F5344CB8AC3E}">
        <p14:creationId xmlns:p14="http://schemas.microsoft.com/office/powerpoint/2010/main" val="3342606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452487"/>
            <a:ext cx="10515600" cy="5724476"/>
          </a:xfrm>
        </p:spPr>
        <p:txBody>
          <a:bodyPr>
            <a:normAutofit/>
          </a:bodyPr>
          <a:lstStyle/>
          <a:p>
            <a:pPr marL="0" indent="0" algn="just">
              <a:buNone/>
            </a:pPr>
            <a:r>
              <a:rPr lang="pt-BR"/>
              <a:t>Questão: (Fuvest) Entre as mudanças ocorridas no Brasil Colônia durante a União Ibérica (1580-1640), destacam-se:</a:t>
            </a:r>
          </a:p>
          <a:p>
            <a:pPr marL="0" indent="0" algn="just">
              <a:buNone/>
            </a:pPr>
            <a:r>
              <a:rPr lang="pt-BR"/>
              <a:t>a) </a:t>
            </a:r>
            <a:r>
              <a:rPr lang="pt-BR" strike="sngStrike"/>
              <a:t>a introdução do tráfico negreiro</a:t>
            </a:r>
            <a:r>
              <a:rPr lang="pt-BR"/>
              <a:t>, a invasão dos espanhóis e o </a:t>
            </a:r>
            <a:r>
              <a:rPr lang="pt-BR" strike="sngStrike"/>
              <a:t>início da produção de tabaco no Recôncavo Baiano</a:t>
            </a:r>
            <a:r>
              <a:rPr lang="pt-BR"/>
              <a:t>.</a:t>
            </a:r>
          </a:p>
          <a:p>
            <a:pPr marL="0" indent="0" algn="just">
              <a:buNone/>
            </a:pPr>
            <a:r>
              <a:rPr lang="pt-BR"/>
              <a:t>b) </a:t>
            </a:r>
            <a:r>
              <a:rPr lang="pt-BR" strike="sngStrike"/>
              <a:t>a expansão da economia açucareira no Nordeste</a:t>
            </a:r>
            <a:r>
              <a:rPr lang="pt-BR"/>
              <a:t>, o estreitamento das relações com a Inglaterra e a </a:t>
            </a:r>
            <a:r>
              <a:rPr lang="pt-BR" strike="sngStrike"/>
              <a:t>expulsão dos jesuítas</a:t>
            </a:r>
            <a:r>
              <a:rPr lang="pt-BR"/>
              <a:t>.</a:t>
            </a:r>
          </a:p>
          <a:p>
            <a:pPr marL="0" indent="0" algn="just">
              <a:buNone/>
            </a:pPr>
            <a:r>
              <a:rPr lang="pt-BR"/>
              <a:t>c) a incorporação do Extremo-Sul, </a:t>
            </a:r>
            <a:r>
              <a:rPr lang="pt-BR" strike="sngStrike"/>
              <a:t>o início da exploração do ouro em Minas Gerais</a:t>
            </a:r>
            <a:r>
              <a:rPr lang="pt-BR"/>
              <a:t> e a reordenação administrativa do território.</a:t>
            </a:r>
          </a:p>
          <a:p>
            <a:pPr marL="0" indent="0" algn="just">
              <a:buNone/>
            </a:pPr>
            <a:r>
              <a:rPr lang="pt-BR"/>
              <a:t>d) </a:t>
            </a:r>
            <a:r>
              <a:rPr lang="pt-BR" strike="sngStrike"/>
              <a:t>a expulsão dos holandeses do Nordeste</a:t>
            </a:r>
            <a:r>
              <a:rPr lang="pt-BR"/>
              <a:t>, </a:t>
            </a:r>
            <a:r>
              <a:rPr lang="pt-BR" strike="sngStrike"/>
              <a:t>a intensificação da escravização indígena</a:t>
            </a:r>
            <a:r>
              <a:rPr lang="pt-BR"/>
              <a:t> e a introdução das companhias de comércio monopolistas.</a:t>
            </a:r>
          </a:p>
          <a:p>
            <a:pPr marL="0" indent="0" algn="just">
              <a:buNone/>
            </a:pPr>
            <a:r>
              <a:rPr lang="pt-BR"/>
              <a:t>e) a expansão da ocupação interna pela pecuária, as invasões holandesas no nordeste e o incremento do bandeirismo.</a:t>
            </a:r>
          </a:p>
        </p:txBody>
      </p:sp>
      <p:sp>
        <p:nvSpPr>
          <p:cNvPr id="2" name="Elipse 1"/>
          <p:cNvSpPr/>
          <p:nvPr/>
        </p:nvSpPr>
        <p:spPr>
          <a:xfrm>
            <a:off x="820132" y="5316718"/>
            <a:ext cx="471340" cy="4807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09223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Brasão de armas da Espanha (século XVII): </a:t>
            </a:r>
            <a:br>
              <a:rPr lang="pt-BR"/>
            </a:br>
            <a:r>
              <a:rPr lang="pt-BR"/>
              <a:t>“O mundo não é suficiente”</a:t>
            </a: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80548" y="1690688"/>
            <a:ext cx="4830904" cy="5047917"/>
          </a:xfrm>
        </p:spPr>
      </p:pic>
    </p:spTree>
    <p:extLst>
      <p:ext uri="{BB962C8B-B14F-4D97-AF65-F5344CB8AC3E}">
        <p14:creationId xmlns:p14="http://schemas.microsoft.com/office/powerpoint/2010/main" val="1411538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8637A"/>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pt-BR" b="1">
                <a:solidFill>
                  <a:schemeClr val="bg1"/>
                </a:solidFill>
                <a:effectLst>
                  <a:outerShdw blurRad="38100" dist="38100" dir="2700000" algn="tl">
                    <a:srgbClr val="000000">
                      <a:alpha val="43137"/>
                    </a:srgbClr>
                  </a:outerShdw>
                </a:effectLst>
              </a:rPr>
              <a:t>Thomas </a:t>
            </a:r>
            <a:r>
              <a:rPr lang="pt-BR" b="1" err="1">
                <a:solidFill>
                  <a:schemeClr val="bg1"/>
                </a:solidFill>
                <a:effectLst>
                  <a:outerShdw blurRad="38100" dist="38100" dir="2700000" algn="tl">
                    <a:srgbClr val="000000">
                      <a:alpha val="43137"/>
                    </a:srgbClr>
                  </a:outerShdw>
                </a:effectLst>
              </a:rPr>
              <a:t>Skidmore</a:t>
            </a:r>
            <a:r>
              <a:rPr lang="pt-BR" b="1">
                <a:solidFill>
                  <a:schemeClr val="bg1"/>
                </a:solidFill>
                <a:effectLst>
                  <a:outerShdw blurRad="38100" dist="38100" dir="2700000" algn="tl">
                    <a:srgbClr val="000000">
                      <a:alpha val="43137"/>
                    </a:srgbClr>
                  </a:outerShdw>
                </a:effectLst>
              </a:rPr>
              <a:t> (1932-2016), historiador norte-americano especializado em História do Brasil</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3617" y="1921079"/>
            <a:ext cx="3268561" cy="43580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085" y="1895911"/>
            <a:ext cx="2896737" cy="433843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700271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38200" y="641023"/>
            <a:ext cx="10515600" cy="5535940"/>
          </a:xfrm>
        </p:spPr>
        <p:txBody>
          <a:bodyPr/>
          <a:lstStyle/>
          <a:p>
            <a:pPr marL="0" indent="0" algn="just">
              <a:buNone/>
            </a:pPr>
            <a:r>
              <a:rPr lang="pt-BR"/>
              <a:t>“... Portugal entrou em uma ‘união’ de sessenta anos com a Espanha, a qual, por causa da falta de um herdeiro real em Portugal, tomou formalmente a Coroa portuguesa. O controle espanhol sobre o Brasil durou até 1640, ano em que novamente foi encontrado um sucessor adequado para o trono português. </a:t>
            </a:r>
          </a:p>
          <a:p>
            <a:pPr marL="0" indent="0" algn="just">
              <a:buNone/>
            </a:pPr>
            <a:r>
              <a:rPr lang="pt-BR"/>
              <a:t>	“Curiosamente, os espanhóis não usaram sua autoridade formal para assumir a colônia portuguesa com perseverança. Sua única atividade importante no Brasil foi construtiva: a regularização dos procedimentos administrativos e judiciários, incluindo o desenvolvimento de novos códigos civil e penal em 1603. Ao contrário, as energias da Espanha estavam empenhadas na luta para reter suas possessões em outras partes do Novo Mundo.” (SKIDMORE, Thomas E.. </a:t>
            </a:r>
            <a:r>
              <a:rPr lang="pt-BR" i="1"/>
              <a:t>Uma História do Brasil</a:t>
            </a:r>
            <a:r>
              <a:rPr lang="pt-BR"/>
              <a:t>. São Paulo: Paz e Terra, 2003. p. 27.) </a:t>
            </a:r>
          </a:p>
        </p:txBody>
      </p:sp>
    </p:spTree>
    <p:extLst>
      <p:ext uri="{BB962C8B-B14F-4D97-AF65-F5344CB8AC3E}">
        <p14:creationId xmlns:p14="http://schemas.microsoft.com/office/powerpoint/2010/main" val="356165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417" y="-31461"/>
            <a:ext cx="9877166" cy="6889461"/>
          </a:xfrm>
        </p:spPr>
      </p:pic>
    </p:spTree>
    <p:extLst>
      <p:ext uri="{BB962C8B-B14F-4D97-AF65-F5344CB8AC3E}">
        <p14:creationId xmlns:p14="http://schemas.microsoft.com/office/powerpoint/2010/main" val="1708842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0267" y="0"/>
            <a:ext cx="5825265" cy="6858000"/>
          </a:xfrm>
        </p:spPr>
      </p:pic>
      <p:sp>
        <p:nvSpPr>
          <p:cNvPr id="5" name="CaixaDeTexto 4"/>
          <p:cNvSpPr txBox="1"/>
          <p:nvPr/>
        </p:nvSpPr>
        <p:spPr>
          <a:xfrm>
            <a:off x="9417908" y="6273225"/>
            <a:ext cx="3072713" cy="584775"/>
          </a:xfrm>
          <a:prstGeom prst="rect">
            <a:avLst/>
          </a:prstGeom>
          <a:noFill/>
        </p:spPr>
        <p:txBody>
          <a:bodyPr wrap="square" rtlCol="0">
            <a:spAutoFit/>
          </a:bodyPr>
          <a:lstStyle/>
          <a:p>
            <a:r>
              <a:rPr lang="pt-BR" sz="1600" i="1"/>
              <a:t>Retrato do Rei D. Sebastião</a:t>
            </a:r>
            <a:r>
              <a:rPr lang="pt-BR" sz="1600"/>
              <a:t>, por Cristóvão de Morais (1571-74)</a:t>
            </a:r>
          </a:p>
        </p:txBody>
      </p:sp>
    </p:spTree>
    <p:extLst>
      <p:ext uri="{BB962C8B-B14F-4D97-AF65-F5344CB8AC3E}">
        <p14:creationId xmlns:p14="http://schemas.microsoft.com/office/powerpoint/2010/main" val="4267088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269806" y="6171425"/>
            <a:ext cx="2773908" cy="276999"/>
          </a:xfrm>
          <a:prstGeom prst="rect">
            <a:avLst/>
          </a:prstGeom>
          <a:solidFill>
            <a:schemeClr val="bg1">
              <a:alpha val="57000"/>
            </a:schemeClr>
          </a:solidFill>
        </p:spPr>
        <p:txBody>
          <a:bodyPr wrap="square" rtlCol="0">
            <a:spAutoFit/>
          </a:bodyPr>
          <a:lstStyle/>
          <a:p>
            <a:r>
              <a:rPr lang="pt-PT" sz="1200" b="1"/>
              <a:t>Torre de Belém, Lisboa</a:t>
            </a:r>
          </a:p>
        </p:txBody>
      </p:sp>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7887" y="955755"/>
            <a:ext cx="6612610" cy="5594269"/>
          </a:xfrm>
          <a:prstGeom prst="rect">
            <a:avLst/>
          </a:prstGeom>
        </p:spPr>
      </p:pic>
      <p:sp>
        <p:nvSpPr>
          <p:cNvPr id="7" name="CaixaDeTexto 6"/>
          <p:cNvSpPr txBox="1"/>
          <p:nvPr/>
        </p:nvSpPr>
        <p:spPr>
          <a:xfrm>
            <a:off x="1991545" y="1229782"/>
            <a:ext cx="5464333" cy="338554"/>
          </a:xfrm>
          <a:prstGeom prst="rect">
            <a:avLst/>
          </a:prstGeom>
          <a:noFill/>
        </p:spPr>
        <p:txBody>
          <a:bodyPr wrap="square" rtlCol="0">
            <a:spAutoFit/>
          </a:bodyPr>
          <a:lstStyle/>
          <a:p>
            <a:r>
              <a:rPr lang="pt-PT" sz="1600">
                <a:latin typeface="+mj-lt"/>
                <a:cs typeface="Arial"/>
              </a:rPr>
              <a:t>.</a:t>
            </a:r>
          </a:p>
        </p:txBody>
      </p:sp>
      <p:pic>
        <p:nvPicPr>
          <p:cNvPr id="3" name="HGP5_PPTC2_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22406" y="990020"/>
            <a:ext cx="609600" cy="609600"/>
          </a:xfrm>
          <a:prstGeom prst="rect">
            <a:avLst/>
          </a:prstGeom>
        </p:spPr>
      </p:pic>
    </p:spTree>
    <p:extLst>
      <p:ext uri="{BB962C8B-B14F-4D97-AF65-F5344CB8AC3E}">
        <p14:creationId xmlns:p14="http://schemas.microsoft.com/office/powerpoint/2010/main" val="18774376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endParaRPr lang="pt-BR"/>
          </a:p>
        </p:txBody>
      </p:sp>
      <p:sp>
        <p:nvSpPr>
          <p:cNvPr id="3" name="Espaço Reservado para Conteúdo 2"/>
          <p:cNvSpPr>
            <a:spLocks noGrp="1"/>
          </p:cNvSpPr>
          <p:nvPr>
            <p:ph idx="1"/>
          </p:nvPr>
        </p:nvSpPr>
        <p:spPr/>
        <p:txBody>
          <a:bodyPr/>
          <a:lstStyle/>
          <a:p>
            <a:r>
              <a:rPr lang="pt-BR"/>
              <a:t>Pioneiro nas Grandes Navegações</a:t>
            </a:r>
          </a:p>
        </p:txBody>
      </p:sp>
    </p:spTree>
    <p:extLst>
      <p:ext uri="{BB962C8B-B14F-4D97-AF65-F5344CB8AC3E}">
        <p14:creationId xmlns:p14="http://schemas.microsoft.com/office/powerpoint/2010/main" val="1883799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269806" y="6171425"/>
            <a:ext cx="2773908" cy="276999"/>
          </a:xfrm>
          <a:prstGeom prst="rect">
            <a:avLst/>
          </a:prstGeom>
          <a:solidFill>
            <a:schemeClr val="bg1">
              <a:alpha val="57000"/>
            </a:schemeClr>
          </a:solidFill>
        </p:spPr>
        <p:txBody>
          <a:bodyPr wrap="square" rtlCol="0">
            <a:spAutoFit/>
          </a:bodyPr>
          <a:lstStyle/>
          <a:p>
            <a:r>
              <a:rPr lang="pt-PT" sz="1200" b="1"/>
              <a:t>Torre de Belém, Lisboa</a:t>
            </a:r>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7887" y="955755"/>
            <a:ext cx="6612610" cy="5594269"/>
          </a:xfrm>
          <a:prstGeom prst="rect">
            <a:avLst/>
          </a:prstGeom>
        </p:spPr>
      </p:pic>
      <p:pic>
        <p:nvPicPr>
          <p:cNvPr id="13" name="Imagem 12"/>
          <p:cNvPicPr>
            <a:picLocks noChangeAspect="1"/>
          </p:cNvPicPr>
          <p:nvPr/>
        </p:nvPicPr>
        <p:blipFill>
          <a:blip r:embed="rId4"/>
          <a:stretch>
            <a:fillRect/>
          </a:stretch>
        </p:blipFill>
        <p:spPr>
          <a:xfrm>
            <a:off x="4761211" y="2250610"/>
            <a:ext cx="2723738" cy="1046163"/>
          </a:xfrm>
          <a:prstGeom prst="rect">
            <a:avLst/>
          </a:prstGeom>
        </p:spPr>
      </p:pic>
      <p:cxnSp>
        <p:nvCxnSpPr>
          <p:cNvPr id="8" name="Conexão reta 7"/>
          <p:cNvCxnSpPr/>
          <p:nvPr/>
        </p:nvCxnSpPr>
        <p:spPr>
          <a:xfrm flipV="1">
            <a:off x="5043714" y="3296773"/>
            <a:ext cx="518030" cy="141493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1991545" y="2123940"/>
            <a:ext cx="2453455" cy="307777"/>
          </a:xfrm>
          <a:prstGeom prst="rect">
            <a:avLst/>
          </a:prstGeom>
          <a:solidFill>
            <a:srgbClr val="E5E9F0">
              <a:alpha val="86000"/>
            </a:srgbClr>
          </a:solidFill>
        </p:spPr>
        <p:txBody>
          <a:bodyPr wrap="square" rtlCol="0">
            <a:spAutoFit/>
          </a:bodyPr>
          <a:lstStyle/>
          <a:p>
            <a:pPr marL="285750" indent="-285750">
              <a:buFont typeface="Arial" panose="020B0604020202020204" pitchFamily="34" charset="0"/>
              <a:buChar char="•"/>
            </a:pPr>
            <a:r>
              <a:rPr lang="pt-PT" sz="1400" b="1">
                <a:solidFill>
                  <a:schemeClr val="accent2">
                    <a:lumMod val="75000"/>
                  </a:schemeClr>
                </a:solidFill>
              </a:rPr>
              <a:t>Cruz da ordem de Cristo</a:t>
            </a:r>
          </a:p>
        </p:txBody>
      </p:sp>
      <p:sp>
        <p:nvSpPr>
          <p:cNvPr id="11" name="CaixaDeTexto 10"/>
          <p:cNvSpPr txBox="1"/>
          <p:nvPr/>
        </p:nvSpPr>
        <p:spPr>
          <a:xfrm>
            <a:off x="1991544" y="1734126"/>
            <a:ext cx="2769668" cy="307777"/>
          </a:xfrm>
          <a:prstGeom prst="rect">
            <a:avLst/>
          </a:prstGeom>
          <a:noFill/>
        </p:spPr>
        <p:txBody>
          <a:bodyPr wrap="square" rtlCol="0">
            <a:spAutoFit/>
          </a:bodyPr>
          <a:lstStyle/>
          <a:p>
            <a:r>
              <a:rPr lang="pt-PT" sz="1400" b="1">
                <a:latin typeface="+mj-lt"/>
                <a:cs typeface="Arial"/>
              </a:rPr>
              <a:t>Características do estilo manuelino:</a:t>
            </a:r>
          </a:p>
        </p:txBody>
      </p:sp>
    </p:spTree>
    <p:extLst>
      <p:ext uri="{BB962C8B-B14F-4D97-AF65-F5344CB8AC3E}">
        <p14:creationId xmlns:p14="http://schemas.microsoft.com/office/powerpoint/2010/main" val="3711320292"/>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269806" y="6171425"/>
            <a:ext cx="2773908" cy="276999"/>
          </a:xfrm>
          <a:prstGeom prst="rect">
            <a:avLst/>
          </a:prstGeom>
          <a:solidFill>
            <a:schemeClr val="bg1">
              <a:alpha val="57000"/>
            </a:schemeClr>
          </a:solidFill>
        </p:spPr>
        <p:txBody>
          <a:bodyPr wrap="square" rtlCol="0">
            <a:spAutoFit/>
          </a:bodyPr>
          <a:lstStyle/>
          <a:p>
            <a:r>
              <a:rPr lang="pt-PT" sz="1200" b="1"/>
              <a:t>Torre de Belém, Lisboa</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7887" y="955755"/>
            <a:ext cx="6612610" cy="5594269"/>
          </a:xfrm>
          <a:prstGeom prst="rect">
            <a:avLst/>
          </a:prstGeom>
        </p:spPr>
      </p:pic>
      <p:sp>
        <p:nvSpPr>
          <p:cNvPr id="9" name="CaixaDeTexto 8"/>
          <p:cNvSpPr txBox="1"/>
          <p:nvPr/>
        </p:nvSpPr>
        <p:spPr>
          <a:xfrm>
            <a:off x="1991545" y="2123939"/>
            <a:ext cx="3166609" cy="523220"/>
          </a:xfrm>
          <a:prstGeom prst="rect">
            <a:avLst/>
          </a:prstGeom>
          <a:solidFill>
            <a:srgbClr val="E5E9F0">
              <a:alpha val="86000"/>
            </a:srgbClr>
          </a:solidFill>
        </p:spPr>
        <p:txBody>
          <a:bodyPr wrap="square" rtlCol="0">
            <a:spAutoFit/>
          </a:bodyPr>
          <a:lstStyle/>
          <a:p>
            <a:pPr marL="285750" indent="-285750">
              <a:buFont typeface="Arial" panose="020B0604020202020204" pitchFamily="34" charset="0"/>
              <a:buChar char="•"/>
            </a:pPr>
            <a:r>
              <a:rPr lang="pt-PT" sz="1400"/>
              <a:t>Cruz da ordem de Cristo</a:t>
            </a:r>
          </a:p>
          <a:p>
            <a:pPr marL="285750" indent="-285750">
              <a:buFont typeface="Arial" panose="020B0604020202020204" pitchFamily="34" charset="0"/>
              <a:buChar char="•"/>
            </a:pPr>
            <a:r>
              <a:rPr lang="pt-PT" sz="1400" b="1">
                <a:solidFill>
                  <a:schemeClr val="accent2">
                    <a:lumMod val="75000"/>
                  </a:schemeClr>
                </a:solidFill>
              </a:rPr>
              <a:t>Cordas</a:t>
            </a:r>
          </a:p>
        </p:txBody>
      </p:sp>
      <p:pic>
        <p:nvPicPr>
          <p:cNvPr id="12" name="Imagem 11"/>
          <p:cNvPicPr>
            <a:picLocks noChangeAspect="1"/>
          </p:cNvPicPr>
          <p:nvPr/>
        </p:nvPicPr>
        <p:blipFill>
          <a:blip r:embed="rId3"/>
          <a:stretch>
            <a:fillRect/>
          </a:stretch>
        </p:blipFill>
        <p:spPr>
          <a:xfrm>
            <a:off x="4523420" y="2261052"/>
            <a:ext cx="3505200" cy="790575"/>
          </a:xfrm>
          <a:prstGeom prst="rect">
            <a:avLst/>
          </a:prstGeom>
        </p:spPr>
      </p:pic>
      <p:cxnSp>
        <p:nvCxnSpPr>
          <p:cNvPr id="8" name="Conexão reta 7"/>
          <p:cNvCxnSpPr/>
          <p:nvPr/>
        </p:nvCxnSpPr>
        <p:spPr>
          <a:xfrm flipH="1">
            <a:off x="6506966" y="1719473"/>
            <a:ext cx="1113034" cy="5415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1991544" y="1734126"/>
            <a:ext cx="2769668" cy="307777"/>
          </a:xfrm>
          <a:prstGeom prst="rect">
            <a:avLst/>
          </a:prstGeom>
          <a:noFill/>
        </p:spPr>
        <p:txBody>
          <a:bodyPr wrap="square" rtlCol="0">
            <a:spAutoFit/>
          </a:bodyPr>
          <a:lstStyle/>
          <a:p>
            <a:r>
              <a:rPr lang="pt-PT" sz="1400" b="1">
                <a:latin typeface="+mj-lt"/>
                <a:cs typeface="Arial"/>
              </a:rPr>
              <a:t>Características do estilo manuelino:</a:t>
            </a:r>
          </a:p>
        </p:txBody>
      </p:sp>
    </p:spTree>
    <p:extLst>
      <p:ext uri="{BB962C8B-B14F-4D97-AF65-F5344CB8AC3E}">
        <p14:creationId xmlns:p14="http://schemas.microsoft.com/office/powerpoint/2010/main" val="2396331063"/>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269806" y="6171425"/>
            <a:ext cx="2773908" cy="276999"/>
          </a:xfrm>
          <a:prstGeom prst="rect">
            <a:avLst/>
          </a:prstGeom>
          <a:solidFill>
            <a:schemeClr val="bg1">
              <a:alpha val="57000"/>
            </a:schemeClr>
          </a:solidFill>
        </p:spPr>
        <p:txBody>
          <a:bodyPr wrap="square" rtlCol="0">
            <a:spAutoFit/>
          </a:bodyPr>
          <a:lstStyle/>
          <a:p>
            <a:r>
              <a:rPr lang="pt-PT" sz="1200" b="1"/>
              <a:t>Torre de Belém, Lisboa</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7887" y="955755"/>
            <a:ext cx="6612610" cy="5594269"/>
          </a:xfrm>
          <a:prstGeom prst="rect">
            <a:avLst/>
          </a:prstGeom>
        </p:spPr>
      </p:pic>
      <p:sp>
        <p:nvSpPr>
          <p:cNvPr id="9" name="CaixaDeTexto 8"/>
          <p:cNvSpPr txBox="1"/>
          <p:nvPr/>
        </p:nvSpPr>
        <p:spPr>
          <a:xfrm>
            <a:off x="1991545" y="2123939"/>
            <a:ext cx="3166609" cy="738664"/>
          </a:xfrm>
          <a:prstGeom prst="rect">
            <a:avLst/>
          </a:prstGeom>
          <a:solidFill>
            <a:srgbClr val="E5E9F0">
              <a:alpha val="86000"/>
            </a:srgbClr>
          </a:solidFill>
        </p:spPr>
        <p:txBody>
          <a:bodyPr wrap="square" rtlCol="0">
            <a:spAutoFit/>
          </a:bodyPr>
          <a:lstStyle/>
          <a:p>
            <a:pPr marL="285750" indent="-285750">
              <a:buFont typeface="Arial" panose="020B0604020202020204" pitchFamily="34" charset="0"/>
              <a:buChar char="•"/>
            </a:pPr>
            <a:r>
              <a:rPr lang="pt-PT" sz="1400"/>
              <a:t>Cruz da ordem de Cristo</a:t>
            </a:r>
          </a:p>
          <a:p>
            <a:pPr marL="285750" indent="-285750">
              <a:buFont typeface="Arial" panose="020B0604020202020204" pitchFamily="34" charset="0"/>
              <a:buChar char="•"/>
            </a:pPr>
            <a:r>
              <a:rPr lang="pt-PT" sz="1400"/>
              <a:t>Cordas</a:t>
            </a:r>
          </a:p>
          <a:p>
            <a:pPr marL="285750" indent="-285750">
              <a:buFont typeface="Arial" panose="020B0604020202020204" pitchFamily="34" charset="0"/>
              <a:buChar char="•"/>
            </a:pPr>
            <a:r>
              <a:rPr lang="pt-PT" sz="1400" b="1">
                <a:solidFill>
                  <a:schemeClr val="accent2">
                    <a:lumMod val="75000"/>
                  </a:schemeClr>
                </a:solidFill>
              </a:rPr>
              <a:t>Corais</a:t>
            </a:r>
          </a:p>
        </p:txBody>
      </p:sp>
      <p:pic>
        <p:nvPicPr>
          <p:cNvPr id="3" name="Imagem 2"/>
          <p:cNvPicPr>
            <a:picLocks noChangeAspect="1"/>
          </p:cNvPicPr>
          <p:nvPr/>
        </p:nvPicPr>
        <p:blipFill>
          <a:blip r:embed="rId3"/>
          <a:stretch>
            <a:fillRect/>
          </a:stretch>
        </p:blipFill>
        <p:spPr>
          <a:xfrm>
            <a:off x="2450604" y="4354513"/>
            <a:ext cx="1038225" cy="866775"/>
          </a:xfrm>
          <a:prstGeom prst="rect">
            <a:avLst/>
          </a:prstGeom>
        </p:spPr>
      </p:pic>
      <p:cxnSp>
        <p:nvCxnSpPr>
          <p:cNvPr id="8" name="Conexão reta 7"/>
          <p:cNvCxnSpPr/>
          <p:nvPr/>
        </p:nvCxnSpPr>
        <p:spPr>
          <a:xfrm flipH="1" flipV="1">
            <a:off x="3488828" y="4911047"/>
            <a:ext cx="879974" cy="16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1991544" y="1734126"/>
            <a:ext cx="2769668" cy="307777"/>
          </a:xfrm>
          <a:prstGeom prst="rect">
            <a:avLst/>
          </a:prstGeom>
          <a:noFill/>
        </p:spPr>
        <p:txBody>
          <a:bodyPr wrap="square" rtlCol="0">
            <a:spAutoFit/>
          </a:bodyPr>
          <a:lstStyle/>
          <a:p>
            <a:r>
              <a:rPr lang="pt-PT" sz="1400" b="1">
                <a:latin typeface="+mj-lt"/>
                <a:cs typeface="Arial"/>
              </a:rPr>
              <a:t>Características do estilo manuelino:</a:t>
            </a:r>
          </a:p>
        </p:txBody>
      </p:sp>
    </p:spTree>
    <p:extLst>
      <p:ext uri="{BB962C8B-B14F-4D97-AF65-F5344CB8AC3E}">
        <p14:creationId xmlns:p14="http://schemas.microsoft.com/office/powerpoint/2010/main" val="2710535255"/>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2269806" y="6171425"/>
            <a:ext cx="2773908" cy="276999"/>
          </a:xfrm>
          <a:prstGeom prst="rect">
            <a:avLst/>
          </a:prstGeom>
          <a:solidFill>
            <a:schemeClr val="bg1">
              <a:alpha val="57000"/>
            </a:schemeClr>
          </a:solidFill>
        </p:spPr>
        <p:txBody>
          <a:bodyPr wrap="square" rtlCol="0">
            <a:spAutoFit/>
          </a:bodyPr>
          <a:lstStyle/>
          <a:p>
            <a:r>
              <a:rPr lang="pt-PT" sz="1200" b="1"/>
              <a:t>Torre de Belém, Lisboa</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7887" y="955755"/>
            <a:ext cx="6612610" cy="5594269"/>
          </a:xfrm>
          <a:prstGeom prst="rect">
            <a:avLst/>
          </a:prstGeom>
        </p:spPr>
      </p:pic>
      <p:sp>
        <p:nvSpPr>
          <p:cNvPr id="9" name="CaixaDeTexto 8"/>
          <p:cNvSpPr txBox="1"/>
          <p:nvPr/>
        </p:nvSpPr>
        <p:spPr>
          <a:xfrm>
            <a:off x="1991545" y="2123940"/>
            <a:ext cx="3166609" cy="954107"/>
          </a:xfrm>
          <a:prstGeom prst="rect">
            <a:avLst/>
          </a:prstGeom>
          <a:solidFill>
            <a:srgbClr val="E5E9F0">
              <a:alpha val="86000"/>
            </a:srgbClr>
          </a:solidFill>
        </p:spPr>
        <p:txBody>
          <a:bodyPr wrap="square" rtlCol="0">
            <a:spAutoFit/>
          </a:bodyPr>
          <a:lstStyle/>
          <a:p>
            <a:pPr marL="285750" indent="-285750">
              <a:buFont typeface="Arial" panose="020B0604020202020204" pitchFamily="34" charset="0"/>
              <a:buChar char="•"/>
            </a:pPr>
            <a:r>
              <a:rPr lang="pt-PT" sz="1400"/>
              <a:t>Cruz da ordem de Cristo</a:t>
            </a:r>
          </a:p>
          <a:p>
            <a:pPr marL="285750" indent="-285750">
              <a:buFont typeface="Arial" panose="020B0604020202020204" pitchFamily="34" charset="0"/>
              <a:buChar char="•"/>
            </a:pPr>
            <a:r>
              <a:rPr lang="pt-PT" sz="1400"/>
              <a:t>Cordas</a:t>
            </a:r>
          </a:p>
          <a:p>
            <a:pPr marL="285750" indent="-285750">
              <a:buFont typeface="Arial" panose="020B0604020202020204" pitchFamily="34" charset="0"/>
              <a:buChar char="•"/>
            </a:pPr>
            <a:r>
              <a:rPr lang="pt-PT" sz="1400"/>
              <a:t>Corais</a:t>
            </a:r>
          </a:p>
          <a:p>
            <a:pPr marL="285750" indent="-285750">
              <a:buFont typeface="Arial" panose="020B0604020202020204" pitchFamily="34" charset="0"/>
              <a:buChar char="•"/>
            </a:pPr>
            <a:r>
              <a:rPr lang="pt-PT" sz="1400" b="1">
                <a:solidFill>
                  <a:schemeClr val="accent2">
                    <a:lumMod val="75000"/>
                  </a:schemeClr>
                </a:solidFill>
              </a:rPr>
              <a:t>Esfera armilar</a:t>
            </a:r>
          </a:p>
        </p:txBody>
      </p:sp>
      <p:cxnSp>
        <p:nvCxnSpPr>
          <p:cNvPr id="8" name="Conexão reta 7"/>
          <p:cNvCxnSpPr/>
          <p:nvPr/>
        </p:nvCxnSpPr>
        <p:spPr>
          <a:xfrm flipH="1" flipV="1">
            <a:off x="5971220" y="3770022"/>
            <a:ext cx="137480" cy="636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Imagem 6"/>
          <p:cNvPicPr>
            <a:picLocks noChangeAspect="1"/>
          </p:cNvPicPr>
          <p:nvPr/>
        </p:nvPicPr>
        <p:blipFill>
          <a:blip r:embed="rId3"/>
          <a:stretch>
            <a:fillRect/>
          </a:stretch>
        </p:blipFill>
        <p:spPr>
          <a:xfrm>
            <a:off x="5666420" y="3236621"/>
            <a:ext cx="609600" cy="533400"/>
          </a:xfrm>
          <a:prstGeom prst="rect">
            <a:avLst/>
          </a:prstGeom>
        </p:spPr>
      </p:pic>
      <p:sp>
        <p:nvSpPr>
          <p:cNvPr id="10" name="CaixaDeTexto 9"/>
          <p:cNvSpPr txBox="1"/>
          <p:nvPr/>
        </p:nvSpPr>
        <p:spPr>
          <a:xfrm>
            <a:off x="1991544" y="1734126"/>
            <a:ext cx="2769668" cy="307777"/>
          </a:xfrm>
          <a:prstGeom prst="rect">
            <a:avLst/>
          </a:prstGeom>
          <a:noFill/>
        </p:spPr>
        <p:txBody>
          <a:bodyPr wrap="square" rtlCol="0">
            <a:spAutoFit/>
          </a:bodyPr>
          <a:lstStyle/>
          <a:p>
            <a:r>
              <a:rPr lang="pt-PT" sz="1400" b="1">
                <a:latin typeface="+mj-lt"/>
                <a:cs typeface="Arial"/>
              </a:rPr>
              <a:t>Características do estilo manuelino:</a:t>
            </a:r>
          </a:p>
        </p:txBody>
      </p:sp>
    </p:spTree>
    <p:extLst>
      <p:ext uri="{BB962C8B-B14F-4D97-AF65-F5344CB8AC3E}">
        <p14:creationId xmlns:p14="http://schemas.microsoft.com/office/powerpoint/2010/main" val="3778270234"/>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FFF"/>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endParaRPr lang="pt-BR"/>
          </a:p>
        </p:txBody>
      </p:sp>
      <p:sp>
        <p:nvSpPr>
          <p:cNvPr id="3" name="Espaço Reservado para Conteúdo 2"/>
          <p:cNvSpPr>
            <a:spLocks noGrp="1"/>
          </p:cNvSpPr>
          <p:nvPr>
            <p:ph idx="1"/>
          </p:nvPr>
        </p:nvSpPr>
        <p:spPr/>
        <p:txBody>
          <a:bodyPr/>
          <a:lstStyle/>
          <a:p>
            <a:r>
              <a:rPr lang="pt-BR"/>
              <a:t>Pioneiro nas Grandes Navegações, </a:t>
            </a:r>
            <a:r>
              <a:rPr lang="pt-BR" b="1" u="sng">
                <a:effectLst>
                  <a:outerShdw blurRad="38100" dist="38100" dir="2700000" algn="tl">
                    <a:srgbClr val="000000">
                      <a:alpha val="43137"/>
                    </a:srgbClr>
                  </a:outerShdw>
                </a:effectLst>
              </a:rPr>
              <a:t>Portugal</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377" y="2321156"/>
            <a:ext cx="5917623" cy="4536844"/>
          </a:xfrm>
          <a:prstGeom prst="rect">
            <a:avLst/>
          </a:prstGeom>
        </p:spPr>
      </p:pic>
      <p:cxnSp>
        <p:nvCxnSpPr>
          <p:cNvPr id="7" name="Conector de seta reta 6"/>
          <p:cNvCxnSpPr/>
          <p:nvPr/>
        </p:nvCxnSpPr>
        <p:spPr>
          <a:xfrm>
            <a:off x="6206836" y="2207491"/>
            <a:ext cx="692728" cy="2909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315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Império Português (até 1580)</a:t>
            </a:r>
          </a:p>
        </p:txBody>
      </p:sp>
      <p:sp>
        <p:nvSpPr>
          <p:cNvPr id="3" name="Espaço Reservado para Conteúdo 2"/>
          <p:cNvSpPr>
            <a:spLocks noGrp="1"/>
          </p:cNvSpPr>
          <p:nvPr>
            <p:ph idx="1"/>
          </p:nvPr>
        </p:nvSpPr>
        <p:spPr/>
        <p:txBody>
          <a:bodyPr/>
          <a:lstStyle/>
          <a:p>
            <a:r>
              <a:rPr lang="pt-BR"/>
              <a:t>Pioneiro nas Grandes Navegações, Portugal instaurou domínios em diversas regiões do mundo</a:t>
            </a: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r="-650"/>
          <a:stretch/>
        </p:blipFill>
        <p:spPr>
          <a:xfrm>
            <a:off x="2178626" y="2684425"/>
            <a:ext cx="7834747" cy="4074722"/>
          </a:xfrm>
          <a:prstGeom prst="rect">
            <a:avLst/>
          </a:prstGeom>
        </p:spPr>
      </p:pic>
      <p:sp>
        <p:nvSpPr>
          <p:cNvPr id="4" name="CaixaDeTexto 3">
            <a:extLst>
              <a:ext uri="{FF2B5EF4-FFF2-40B4-BE49-F238E27FC236}">
                <a16:creationId xmlns:a16="http://schemas.microsoft.com/office/drawing/2014/main" id="{A9825C03-06DE-4BE1-8241-68B84AE799B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Clique para adicionar texto</a:t>
            </a:r>
          </a:p>
        </p:txBody>
      </p:sp>
    </p:spTree>
    <p:extLst>
      <p:ext uri="{BB962C8B-B14F-4D97-AF65-F5344CB8AC3E}">
        <p14:creationId xmlns:p14="http://schemas.microsoft.com/office/powerpoint/2010/main" val="35817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7908" y="-395416"/>
            <a:ext cx="10515600" cy="1325563"/>
          </a:xfrm>
        </p:spPr>
        <p:txBody>
          <a:bodyPr/>
          <a:lstStyle/>
          <a:p>
            <a:pPr algn="ctr"/>
            <a:r>
              <a:rPr lang="pt-BR"/>
              <a:t>Império Português</a:t>
            </a:r>
          </a:p>
        </p:txBody>
      </p:sp>
      <p:sp>
        <p:nvSpPr>
          <p:cNvPr id="5" name="Espaço Reservado para Conteúdo 4"/>
          <p:cNvSpPr>
            <a:spLocks noGrp="1"/>
          </p:cNvSpPr>
          <p:nvPr>
            <p:ph idx="1"/>
          </p:nvPr>
        </p:nvSpPr>
        <p:spPr/>
        <p:txBody>
          <a:bodyPr/>
          <a:lstStyle/>
          <a:p>
            <a:endParaRPr lang="pt-BR"/>
          </a:p>
        </p:txBody>
      </p:sp>
      <p:pic>
        <p:nvPicPr>
          <p:cNvPr id="7" name="Imagem 6"/>
          <p:cNvPicPr>
            <a:picLocks noChangeAspect="1"/>
          </p:cNvPicPr>
          <p:nvPr/>
        </p:nvPicPr>
        <p:blipFill rotWithShape="1">
          <a:blip r:embed="rId2">
            <a:extLst>
              <a:ext uri="{28A0092B-C50C-407E-A947-70E740481C1C}">
                <a14:useLocalDpi xmlns:a14="http://schemas.microsoft.com/office/drawing/2010/main" val="0"/>
              </a:ext>
            </a:extLst>
          </a:blip>
          <a:srcRect r="-650"/>
          <a:stretch/>
        </p:blipFill>
        <p:spPr>
          <a:xfrm>
            <a:off x="0" y="465438"/>
            <a:ext cx="12291417" cy="6392562"/>
          </a:xfrm>
          <a:prstGeom prst="rect">
            <a:avLst/>
          </a:prstGeom>
        </p:spPr>
      </p:pic>
      <p:sp>
        <p:nvSpPr>
          <p:cNvPr id="8" name="CaixaDeTexto 7"/>
          <p:cNvSpPr txBox="1"/>
          <p:nvPr/>
        </p:nvSpPr>
        <p:spPr>
          <a:xfrm>
            <a:off x="6145708" y="6268995"/>
            <a:ext cx="6046292" cy="307777"/>
          </a:xfrm>
          <a:prstGeom prst="rect">
            <a:avLst/>
          </a:prstGeom>
          <a:noFill/>
        </p:spPr>
        <p:txBody>
          <a:bodyPr wrap="square" rtlCol="0">
            <a:spAutoFit/>
          </a:bodyPr>
          <a:lstStyle/>
          <a:p>
            <a:r>
              <a:rPr lang="pt-BR" sz="1400"/>
              <a:t>Mapa obtido em </a:t>
            </a:r>
            <a:r>
              <a:rPr lang="pt-BR" sz="1400">
                <a:hlinkClick r:id="rId3"/>
              </a:rPr>
              <a:t>http://www.hgp.pt/A%20Expans%C3%A3o%20Portuguesa.html</a:t>
            </a:r>
            <a:r>
              <a:rPr lang="pt-BR" sz="1400"/>
              <a:t> </a:t>
            </a:r>
          </a:p>
        </p:txBody>
      </p:sp>
    </p:spTree>
    <p:extLst>
      <p:ext uri="{BB962C8B-B14F-4D97-AF65-F5344CB8AC3E}">
        <p14:creationId xmlns:p14="http://schemas.microsoft.com/office/powerpoint/2010/main" val="145647181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0FFF1E480761448F9C12F169C1533C" ma:contentTypeVersion="8" ma:contentTypeDescription="Create a new document." ma:contentTypeScope="" ma:versionID="9282a8e5cf75e93bc4f2e3b1642913ad">
  <xsd:schema xmlns:xsd="http://www.w3.org/2001/XMLSchema" xmlns:xs="http://www.w3.org/2001/XMLSchema" xmlns:p="http://schemas.microsoft.com/office/2006/metadata/properties" xmlns:ns2="ba4d4329-6399-4e07-aaeb-9788baa9b0a8" targetNamespace="http://schemas.microsoft.com/office/2006/metadata/properties" ma:root="true" ma:fieldsID="7c93feabcea8f8b1008d8f637989efd7" ns2:_="">
    <xsd:import namespace="ba4d4329-6399-4e07-aaeb-9788baa9b0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4d4329-6399-4e07-aaeb-9788baa9b0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27E86C-5850-4BD6-8B2D-28AF3AB7C903}"/>
</file>

<file path=customXml/itemProps2.xml><?xml version="1.0" encoding="utf-8"?>
<ds:datastoreItem xmlns:ds="http://schemas.openxmlformats.org/officeDocument/2006/customXml" ds:itemID="{504E5AA2-F834-411F-92B1-8067E86648A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3B1497C-90BA-4B3E-81FE-7683E6044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63</Slides>
  <Notes>3</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Tema do Office</vt:lpstr>
      <vt:lpstr>Questão do Enem do último final de semana:</vt:lpstr>
      <vt:lpstr>PowerPoint Presentation</vt:lpstr>
      <vt:lpstr>PowerPoint Presentation</vt:lpstr>
      <vt:lpstr>PowerPoint Presentation</vt:lpstr>
      <vt:lpstr>PowerPoint Presentation</vt:lpstr>
      <vt:lpstr>PowerPoint Presentation</vt:lpstr>
      <vt:lpstr>PowerPoint Presentation</vt:lpstr>
      <vt:lpstr>Império Português (até 1580)</vt:lpstr>
      <vt:lpstr>Império Português</vt:lpstr>
      <vt:lpstr>Império Português (até 1580)</vt:lpstr>
      <vt:lpstr>Império Português (até 1580)</vt:lpstr>
      <vt:lpstr>Império Português (até 1580)</vt:lpstr>
      <vt:lpstr>PowerPoint Presentation</vt:lpstr>
      <vt:lpstr>PowerPoint Presentation</vt:lpstr>
      <vt:lpstr>PowerPoint Presentation</vt:lpstr>
      <vt:lpstr>Império Português (até 1580)</vt:lpstr>
      <vt:lpstr>Rei dom Sebastião I, o Desejado  (viveu de 1554-78, governou de 1557-78)</vt:lpstr>
      <vt:lpstr>Rei dom Sebastião I, o Desejado  (viveu de 1554-78, governou de 1557-78)</vt:lpstr>
      <vt:lpstr>Rei dom Sebastião I, o Desejado  (viveu de 1554-78, governou de 1557-78)</vt:lpstr>
      <vt:lpstr>Rei dom Sebastião I, o Desejado  (viveu de 1554-78, governou de 1557-78)</vt:lpstr>
      <vt:lpstr>Rei dom Sebastião I, o Desejado  (viveu de 1554-78, governou de 1557-78)</vt:lpstr>
      <vt:lpstr>Rei dom Sebastião I, o Desejado  (viveu de 1554-78, governou de 1557-78)</vt:lpstr>
      <vt:lpstr>Rei dom Sebastião I, o Desejado  (viveu de 1554-78, governou de 1557-78)</vt:lpstr>
      <vt:lpstr>Rei dom Sebastião I, o Desejado  (viveu de 1554-78, governou de 1557-78)</vt:lpstr>
      <vt:lpstr>Rei Henrique I, o Casto (1578-1580)</vt:lpstr>
      <vt:lpstr>Henrique I (viveu de 1512-80), o Cardeal-Rei</vt:lpstr>
      <vt:lpstr>Rei Henrique I, o Cardeal-Rei (1578-1580)</vt:lpstr>
      <vt:lpstr>Rei Henrique I, o Cardeal-Rei (1578-1580)</vt:lpstr>
      <vt:lpstr>Rei Henrique I, o Cardeal-Rei (1578-1580)</vt:lpstr>
      <vt:lpstr>Rei Henrique I, o Cardeal-Rei (1578-1580)</vt:lpstr>
      <vt:lpstr>Filipe II: parente mais próximo de Henrique I e, portanto, herdeiro do trono lusitano</vt:lpstr>
      <vt:lpstr>Filipe II (1554-98), rei da Espanha</vt:lpstr>
      <vt:lpstr>PowerPoint Presentation</vt:lpstr>
      <vt:lpstr>PowerPoint Presentation</vt:lpstr>
      <vt:lpstr>PowerPoint Presentation</vt:lpstr>
      <vt:lpstr>União Ibérica (1580-1640)</vt:lpstr>
      <vt:lpstr>União Ibérica (1580-1640)</vt:lpstr>
      <vt:lpstr>União Ibérica (1580-1640)</vt:lpstr>
      <vt:lpstr>União Ibérica (1580-1640)</vt:lpstr>
      <vt:lpstr>União Ibérica (1580-1640)</vt:lpstr>
      <vt:lpstr>PowerPoint Presentation</vt:lpstr>
      <vt:lpstr>Por conta da União Ibérica, o contato entre as possessões portuguesas e espanholas na América ficou facilitado. Comércio, criação de gado, bem como incursões de bandeirantes, fizeram com que os portugueses ultrapassassem a Linha de Tordesilhas e não o deixassem de fazer mesmo com o fim da União Ibérica.</vt:lpstr>
      <vt:lpstr>Por conta da União Ibérica, o contato entre as possessões portuguesas e espanholas na América ficou facilitado. Comércio, criação de gado, bem como incursões de bandeirantes, fizeram com que os portugueses ultrapassassem a Linha de Tordesilhas e não o deixassem de fazer mesmo com o fim da União Ibérica.</vt:lpstr>
      <vt:lpstr>União Ibérica (1580-1640)</vt:lpstr>
      <vt:lpstr>União Ibérica (1580-1640)</vt:lpstr>
      <vt:lpstr>Sebastianismo</vt:lpstr>
      <vt:lpstr>Rei dom Sebastião I, o Desejado  (viveu de 1554-78, governou de 1557-78)</vt:lpstr>
      <vt:lpstr>PowerPoint Presentation</vt:lpstr>
      <vt:lpstr>PowerPoint Presentation</vt:lpstr>
      <vt:lpstr>PowerPoint Presentation</vt:lpstr>
      <vt:lpstr>PowerPoint Presentation</vt:lpstr>
      <vt:lpstr>PowerPoint Presentation</vt:lpstr>
      <vt:lpstr>PowerPoint Presentation</vt:lpstr>
      <vt:lpstr>Brasão de armas da Espanha (século XVII):  “O mundo não é suficiente”</vt:lpstr>
      <vt:lpstr>Thomas Skidmore (1932-2016), historiador norte-americano especializado em História do Brasil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Mauricio Trida</dc:creator>
  <cp:revision>1</cp:revision>
  <dcterms:created xsi:type="dcterms:W3CDTF">2021-11-17T12:44:46Z</dcterms:created>
  <dcterms:modified xsi:type="dcterms:W3CDTF">2021-11-26T10:53:14Z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0x010100750FFF1E480761448F9C12F169C1533C</vt:lpwstr>
  </property>
</Properties>
</file>